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68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51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864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971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908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175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404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004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987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35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474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037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7ABCE-8FFA-411F-935B-6FC29FA118F0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8AD74-6AAD-4D91-99A1-4A2A4379BA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417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bitesize/articles/zbh892p#zhqvtcw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7ch6v4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 smtClean="0">
                <a:latin typeface="Twinkl Cursive Unlooped" panose="02000000000000000000" pitchFamily="2" charset="0"/>
              </a:rPr>
              <a:t>SATS parents’ meeting</a:t>
            </a:r>
            <a:endParaRPr lang="en-GB" b="1" u="sng" dirty="0">
              <a:latin typeface="Twinkl Cursive Unlooped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3600" dirty="0" smtClean="0">
                <a:latin typeface="Twinkl Cursive Unlooped" panose="02000000000000000000" pitchFamily="2" charset="0"/>
              </a:rPr>
              <a:t>2025-2026</a:t>
            </a:r>
            <a:endParaRPr lang="en-GB" sz="3600" dirty="0" smtClean="0">
              <a:latin typeface="Twinkl Cursive Unlooped" panose="02000000000000000000" pitchFamily="2" charset="0"/>
            </a:endParaRPr>
          </a:p>
          <a:p>
            <a:endParaRPr lang="en-GB" dirty="0"/>
          </a:p>
          <a:p>
            <a:pPr algn="l"/>
            <a:endParaRPr lang="en-GB" b="1" u="sng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939" y="550291"/>
            <a:ext cx="2010093" cy="190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944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522" y="219202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latin typeface="Twinkl Cursive Unlooped" panose="02000000000000000000" pitchFamily="2" charset="0"/>
              </a:rPr>
              <a:t>Dates for </a:t>
            </a:r>
            <a:r>
              <a:rPr lang="en-GB" b="1" u="sng" dirty="0" smtClean="0">
                <a:latin typeface="Twinkl Cursive Unlooped" panose="02000000000000000000" pitchFamily="2" charset="0"/>
              </a:rPr>
              <a:t>2025-2026</a:t>
            </a:r>
            <a:r>
              <a:rPr lang="en-GB" b="1" u="sng" dirty="0" smtClean="0">
                <a:latin typeface="Twinkl Cursive Unlooped" panose="02000000000000000000" pitchFamily="2" charset="0"/>
              </a:rPr>
              <a:t/>
            </a:r>
            <a:br>
              <a:rPr lang="en-GB" b="1" u="sng" dirty="0" smtClean="0">
                <a:latin typeface="Twinkl Cursive Unlooped" panose="02000000000000000000" pitchFamily="2" charset="0"/>
              </a:rPr>
            </a:br>
            <a:r>
              <a:rPr lang="en-GB" b="1" u="sng" dirty="0">
                <a:latin typeface="Twinkl Cursive Unlooped" panose="02000000000000000000" pitchFamily="2" charset="0"/>
              </a:rPr>
              <a:t/>
            </a:r>
            <a:br>
              <a:rPr lang="en-GB" b="1" u="sng" dirty="0">
                <a:latin typeface="Twinkl Cursive Unlooped" panose="02000000000000000000" pitchFamily="2" charset="0"/>
              </a:rPr>
            </a:br>
            <a:r>
              <a:rPr lang="en-GB" b="1" u="sng" dirty="0" smtClean="0">
                <a:latin typeface="Twinkl Cursive Unlooped" panose="02000000000000000000" pitchFamily="2" charset="0"/>
              </a:rPr>
              <a:t/>
            </a:r>
            <a:br>
              <a:rPr lang="en-GB" b="1" u="sng" dirty="0" smtClean="0">
                <a:latin typeface="Twinkl Cursive Unlooped" panose="02000000000000000000" pitchFamily="2" charset="0"/>
              </a:rPr>
            </a:br>
            <a:r>
              <a:rPr lang="en-GB" b="1" u="sng" dirty="0">
                <a:latin typeface="Twinkl Cursive Unlooped" panose="02000000000000000000" pitchFamily="2" charset="0"/>
              </a:rPr>
              <a:t/>
            </a:r>
            <a:br>
              <a:rPr lang="en-GB" b="1" u="sng" dirty="0">
                <a:latin typeface="Twinkl Cursive Unlooped" panose="02000000000000000000" pitchFamily="2" charset="0"/>
              </a:rPr>
            </a:br>
            <a:r>
              <a:rPr lang="en-GB" b="1" u="sng" dirty="0" smtClean="0">
                <a:latin typeface="Twinkl Cursive Unlooped" panose="02000000000000000000" pitchFamily="2" charset="0"/>
              </a:rPr>
              <a:t/>
            </a:r>
            <a:br>
              <a:rPr lang="en-GB" b="1" u="sng" dirty="0" smtClean="0">
                <a:latin typeface="Twinkl Cursive Unlooped" panose="02000000000000000000" pitchFamily="2" charset="0"/>
              </a:rPr>
            </a:br>
            <a:r>
              <a:rPr lang="en-GB" b="1" u="sng" dirty="0">
                <a:latin typeface="Twinkl Cursive Unlooped" panose="02000000000000000000" pitchFamily="2" charset="0"/>
              </a:rPr>
              <a:t/>
            </a:r>
            <a:br>
              <a:rPr lang="en-GB" b="1" u="sng" dirty="0">
                <a:latin typeface="Twinkl Cursive Unlooped" panose="02000000000000000000" pitchFamily="2" charset="0"/>
              </a:rPr>
            </a:br>
            <a:r>
              <a:rPr lang="en-GB" b="1" u="sng" dirty="0" smtClean="0">
                <a:latin typeface="Twinkl Cursive Unlooped" panose="02000000000000000000" pitchFamily="2" charset="0"/>
              </a:rPr>
              <a:t/>
            </a:r>
            <a:br>
              <a:rPr lang="en-GB" b="1" u="sng" dirty="0" smtClean="0">
                <a:latin typeface="Twinkl Cursive Unlooped" panose="02000000000000000000" pitchFamily="2" charset="0"/>
              </a:rPr>
            </a:br>
            <a:r>
              <a:rPr lang="en-GB" b="1" u="sng" dirty="0">
                <a:latin typeface="Twinkl Cursive Unlooped" panose="02000000000000000000" pitchFamily="2" charset="0"/>
              </a:rPr>
              <a:t/>
            </a:r>
            <a:br>
              <a:rPr lang="en-GB" b="1" u="sng" dirty="0">
                <a:latin typeface="Twinkl Cursive Unlooped" panose="02000000000000000000" pitchFamily="2" charset="0"/>
              </a:rPr>
            </a:br>
            <a:endParaRPr lang="en-GB" b="1" u="sng" dirty="0">
              <a:latin typeface="Twinkl Cursive Un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7575" y="5756656"/>
            <a:ext cx="11356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Unlooped" panose="02000000000000000000" pitchFamily="2" charset="0"/>
              </a:rPr>
              <a:t>All tests are marked externally.</a:t>
            </a:r>
          </a:p>
          <a:p>
            <a:endParaRPr lang="en-GB" dirty="0">
              <a:latin typeface="Twinkl Cursive Unlooped" panose="02000000000000000000" pitchFamily="2" charset="0"/>
            </a:endParaRPr>
          </a:p>
          <a:p>
            <a:r>
              <a:rPr lang="en-GB" dirty="0" smtClean="0">
                <a:latin typeface="Twinkl Cursive Unlooped" panose="02000000000000000000" pitchFamily="2" charset="0"/>
              </a:rPr>
              <a:t>Writing and Science are assessed internally by class teachers.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1396" y="1112260"/>
            <a:ext cx="8658225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68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64182" y="523436"/>
            <a:ext cx="11030719" cy="1325563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 smtClean="0">
                <a:latin typeface="Twinkl Cursive Unlooped" panose="02000000000000000000" pitchFamily="2" charset="0"/>
              </a:rPr>
              <a:t>Grammar, Punctuation and Spelling (GPS/SPAG)</a:t>
            </a:r>
          </a:p>
          <a:p>
            <a:r>
              <a:rPr lang="en-GB" b="1" u="sng" dirty="0" smtClean="0">
                <a:latin typeface="Twinkl Cursive Unlooped" panose="02000000000000000000" pitchFamily="2" charset="0"/>
              </a:rPr>
              <a:t> </a:t>
            </a:r>
            <a:endParaRPr lang="en-GB" b="1" u="sng" dirty="0">
              <a:latin typeface="Twinkl Cursive Unlooped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6400" y="1186218"/>
            <a:ext cx="11707376" cy="4936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A spelling test is administered, containing 20 words. This takes approximately 15 minutes.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Words are given in the context of a sentence, and repeated twice.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Children are </a:t>
            </a:r>
            <a:r>
              <a:rPr lang="en-GB" sz="2000" dirty="0" smtClean="0">
                <a:latin typeface="Twinkl Cursive Unlooped" panose="02000000000000000000" pitchFamily="2" charset="0"/>
              </a:rPr>
              <a:t>encouraged to block print their spellings words to ensure all letters are legible to external moderators when being marked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A separate test </a:t>
            </a:r>
            <a:r>
              <a:rPr lang="en-GB" sz="2000" dirty="0" smtClean="0">
                <a:latin typeface="Twinkl Cursive Unlooped" panose="02000000000000000000" pitchFamily="2" charset="0"/>
              </a:rPr>
              <a:t>is given </a:t>
            </a:r>
            <a:r>
              <a:rPr lang="en-GB" sz="2000" dirty="0" smtClean="0">
                <a:latin typeface="Twinkl Cursive Unlooped" panose="02000000000000000000" pitchFamily="2" charset="0"/>
              </a:rPr>
              <a:t>on grammar, punctuation and </a:t>
            </a:r>
            <a:r>
              <a:rPr lang="en-GB" sz="2000" dirty="0" smtClean="0">
                <a:latin typeface="Twinkl Cursive Unlooped" panose="02000000000000000000" pitchFamily="2" charset="0"/>
              </a:rPr>
              <a:t>vocabulary, referred to as GPS.</a:t>
            </a:r>
            <a:endParaRPr lang="en-GB" sz="2000" dirty="0" smtClean="0">
              <a:latin typeface="Twinkl Cursive Unlooped" panose="02000000000000000000" pitchFamily="2" charset="0"/>
            </a:endParaRP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This test lasts for 45 minutes and requires short answer questions including some multiple choice.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Marks </a:t>
            </a:r>
            <a:r>
              <a:rPr lang="en-GB" sz="2000" dirty="0" smtClean="0">
                <a:latin typeface="Twinkl Cursive Unlooped" panose="02000000000000000000" pitchFamily="2" charset="0"/>
              </a:rPr>
              <a:t>for </a:t>
            </a:r>
            <a:r>
              <a:rPr lang="en-GB" sz="2000" dirty="0" smtClean="0">
                <a:latin typeface="Twinkl Cursive Unlooped" panose="02000000000000000000" pitchFamily="2" charset="0"/>
              </a:rPr>
              <a:t>these two tests are added together to give a total score for grammar, punctuation and spelling</a:t>
            </a:r>
          </a:p>
        </p:txBody>
      </p:sp>
    </p:spTree>
    <p:extLst>
      <p:ext uri="{BB962C8B-B14F-4D97-AF65-F5344CB8AC3E}">
        <p14:creationId xmlns:p14="http://schemas.microsoft.com/office/powerpoint/2010/main" val="516455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16400" y="237109"/>
            <a:ext cx="11030719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 smtClean="0">
                <a:latin typeface="Twinkl Cursive Unlooped" panose="02000000000000000000" pitchFamily="2" charset="0"/>
              </a:rPr>
              <a:t>Example tests:</a:t>
            </a:r>
            <a:endParaRPr lang="en-GB" b="1" u="sng" dirty="0">
              <a:latin typeface="Twinkl Cursive Unlooped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709" y="1562672"/>
            <a:ext cx="5038431" cy="45780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8034" y="80090"/>
            <a:ext cx="7293441" cy="42068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91869" y="5279779"/>
            <a:ext cx="3787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4"/>
              </a:rPr>
              <a:t>BBC </a:t>
            </a:r>
            <a:r>
              <a:rPr lang="en-GB" dirty="0" err="1" smtClean="0">
                <a:hlinkClick r:id="rId4"/>
              </a:rPr>
              <a:t>Bitesize</a:t>
            </a:r>
            <a:r>
              <a:rPr lang="en-GB" dirty="0" smtClean="0">
                <a:hlinkClick r:id="rId4"/>
              </a:rPr>
              <a:t> SPAG support and quizzes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6973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307" y="633666"/>
            <a:ext cx="9740067" cy="5344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735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16400" y="237109"/>
            <a:ext cx="11030719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u="sng" dirty="0" smtClean="0">
                <a:latin typeface="Twinkl Cursive Unlooped" panose="02000000000000000000" pitchFamily="2" charset="0"/>
              </a:rPr>
              <a:t>Reading</a:t>
            </a:r>
          </a:p>
          <a:p>
            <a:r>
              <a:rPr lang="en-GB" sz="4000" b="1" u="sng" dirty="0" smtClean="0">
                <a:latin typeface="Twinkl Cursive Unlooped" panose="02000000000000000000" pitchFamily="2" charset="0"/>
              </a:rPr>
              <a:t> </a:t>
            </a:r>
            <a:endParaRPr lang="en-GB" sz="4000" b="1" u="sng" dirty="0">
              <a:latin typeface="Twinkl Cursive Unlooped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6400" y="1163124"/>
            <a:ext cx="1170737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The reading test is a single paper, with 3 unrelated reading texts. Children are given 60 minutes in total, which includes reading the texts and answering questions about them.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A total of 50 marks is available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Questions are designed to assess the comprehension and understanding of a child’s reading.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During the reading paper, a child’s retrieval, prediction, inference and deduction skills are thoroughly tested. </a:t>
            </a:r>
            <a:endParaRPr lang="en-GB" sz="2000" dirty="0">
              <a:latin typeface="Twinkl Cursive Unlooped" panose="02000000000000000000" pitchFamily="2" charset="0"/>
            </a:endParaRP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Some questions are multiple choice or selected response; others require short answers and some </a:t>
            </a:r>
            <a:r>
              <a:rPr lang="en-GB" sz="2000" dirty="0" smtClean="0">
                <a:latin typeface="Twinkl Cursive Unlooped" panose="02000000000000000000" pitchFamily="2" charset="0"/>
              </a:rPr>
              <a:t>require </a:t>
            </a:r>
            <a:r>
              <a:rPr lang="en-GB" sz="2000" dirty="0" smtClean="0">
                <a:latin typeface="Twinkl Cursive Unlooped" panose="02000000000000000000" pitchFamily="2" charset="0"/>
              </a:rPr>
              <a:t>an extended response or explanation.</a:t>
            </a:r>
          </a:p>
        </p:txBody>
      </p:sp>
    </p:spTree>
    <p:extLst>
      <p:ext uri="{BB962C8B-B14F-4D97-AF65-F5344CB8AC3E}">
        <p14:creationId xmlns:p14="http://schemas.microsoft.com/office/powerpoint/2010/main" val="4153656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16400" y="218821"/>
            <a:ext cx="11030719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 smtClean="0">
                <a:latin typeface="Twinkl Cursive Unlooped" panose="02000000000000000000" pitchFamily="2" charset="0"/>
              </a:rPr>
              <a:t>Example </a:t>
            </a:r>
          </a:p>
          <a:p>
            <a:r>
              <a:rPr lang="en-GB" b="1" u="sng" dirty="0" smtClean="0">
                <a:latin typeface="Twinkl Cursive Unlooped" panose="02000000000000000000" pitchFamily="2" charset="0"/>
              </a:rPr>
              <a:t>tests:</a:t>
            </a:r>
            <a:endParaRPr lang="en-GB" b="1" u="sng" dirty="0">
              <a:latin typeface="Twinkl Cursive Unlooped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0650" y="1025236"/>
            <a:ext cx="8944658" cy="583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1016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434" y="241172"/>
            <a:ext cx="10458197" cy="6305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026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16400" y="237109"/>
            <a:ext cx="11030719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 smtClean="0">
                <a:latin typeface="Twinkl Cursive Unlooped" panose="02000000000000000000" pitchFamily="2" charset="0"/>
              </a:rPr>
              <a:t>Maths</a:t>
            </a:r>
          </a:p>
          <a:p>
            <a:r>
              <a:rPr lang="en-GB" b="1" u="sng" dirty="0" smtClean="0">
                <a:latin typeface="Twinkl Cursive Unlooped" panose="02000000000000000000" pitchFamily="2" charset="0"/>
              </a:rPr>
              <a:t> </a:t>
            </a:r>
            <a:endParaRPr lang="en-GB" b="1" u="sng" dirty="0">
              <a:latin typeface="Twinkl Cursive Unlooped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6400" y="1163124"/>
            <a:ext cx="11707376" cy="49366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Children will sit three tests: paper 1, paper 2 and paper 3.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Paper 1 is for arithmetic and lasts for 30 minutes. This covers calculation methods (addition, subtraction, multiplication and division) including the use of fractions, decimals and percentages.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Questions gradually increase in difficulty. Not all children will be expected to access some of the more difficult questions later in the paper.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Papers 2 and 3 cover reasoning and problem solving, each lasting for 40 minutes.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Twinkl Cursive Unlooped" panose="02000000000000000000" pitchFamily="2" charset="0"/>
              </a:rPr>
              <a:t>Pupils will still require calculations skills but will need to answer questions in context and decide what is required to find the solution.</a:t>
            </a:r>
          </a:p>
        </p:txBody>
      </p:sp>
    </p:spTree>
    <p:extLst>
      <p:ext uri="{BB962C8B-B14F-4D97-AF65-F5344CB8AC3E}">
        <p14:creationId xmlns:p14="http://schemas.microsoft.com/office/powerpoint/2010/main" val="35477451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16400" y="218821"/>
            <a:ext cx="11030719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 smtClean="0">
                <a:latin typeface="Twinkl Cursive Unlooped" panose="02000000000000000000" pitchFamily="2" charset="0"/>
              </a:rPr>
              <a:t>Example </a:t>
            </a:r>
          </a:p>
          <a:p>
            <a:r>
              <a:rPr lang="en-GB" b="1" u="sng" dirty="0" smtClean="0">
                <a:latin typeface="Twinkl Cursive Unlooped" panose="02000000000000000000" pitchFamily="2" charset="0"/>
              </a:rPr>
              <a:t>tests:</a:t>
            </a:r>
            <a:endParaRPr lang="en-GB" b="1" u="sng" dirty="0">
              <a:latin typeface="Twinkl Cursive Unlooped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9834" y="218821"/>
            <a:ext cx="9513375" cy="625513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0093" y="5461061"/>
            <a:ext cx="3896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3"/>
              </a:rPr>
              <a:t>BBC </a:t>
            </a:r>
            <a:r>
              <a:rPr lang="en-GB" dirty="0" err="1" smtClean="0">
                <a:hlinkClick r:id="rId3"/>
              </a:rPr>
              <a:t>Bitesize</a:t>
            </a:r>
            <a:r>
              <a:rPr lang="en-GB" dirty="0" smtClean="0">
                <a:hlinkClick r:id="rId3"/>
              </a:rPr>
              <a:t> Maths support and quizzes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529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214" y="332041"/>
            <a:ext cx="8606409" cy="6479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989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462" y="364236"/>
            <a:ext cx="9660149" cy="567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0843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16400" y="237109"/>
            <a:ext cx="11030719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 smtClean="0">
                <a:latin typeface="Twinkl Cursive Unlooped" panose="02000000000000000000" pitchFamily="2" charset="0"/>
              </a:rPr>
              <a:t>Writing</a:t>
            </a:r>
          </a:p>
          <a:p>
            <a:r>
              <a:rPr lang="en-GB" b="1" u="sng" dirty="0" smtClean="0">
                <a:latin typeface="Twinkl Cursive Unlooped" panose="02000000000000000000" pitchFamily="2" charset="0"/>
              </a:rPr>
              <a:t> </a:t>
            </a:r>
            <a:endParaRPr lang="en-GB" b="1" u="sng" dirty="0">
              <a:latin typeface="Twinkl Cursive Unlooped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6400" y="1163124"/>
            <a:ext cx="117073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Writing is assessed by class teachers, alongside Senior Leadership Team.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Children are assessed as: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i="1" dirty="0" smtClean="0">
                <a:latin typeface="Twinkl Cursive Unlooped" panose="02000000000000000000" pitchFamily="2" charset="0"/>
              </a:rPr>
              <a:t>Working below expected standard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i="1" dirty="0" smtClean="0">
                <a:latin typeface="Twinkl Cursive Unlooped" panose="02000000000000000000" pitchFamily="2" charset="0"/>
              </a:rPr>
              <a:t>Working towards expected standard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i="1" dirty="0" smtClean="0">
                <a:latin typeface="Twinkl Cursive Unlooped" panose="02000000000000000000" pitchFamily="2" charset="0"/>
              </a:rPr>
              <a:t>Working at expected standard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i="1" dirty="0" smtClean="0">
                <a:latin typeface="Twinkl Cursive Unlooped" panose="02000000000000000000" pitchFamily="2" charset="0"/>
              </a:rPr>
              <a:t>Working at greater depth</a:t>
            </a:r>
          </a:p>
        </p:txBody>
      </p:sp>
    </p:spTree>
    <p:extLst>
      <p:ext uri="{BB962C8B-B14F-4D97-AF65-F5344CB8AC3E}">
        <p14:creationId xmlns:p14="http://schemas.microsoft.com/office/powerpoint/2010/main" val="29125637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303" y="212407"/>
            <a:ext cx="8483537" cy="620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1799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091" y="653034"/>
            <a:ext cx="10430105" cy="5583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075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16400" y="237109"/>
            <a:ext cx="11030719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 smtClean="0">
                <a:latin typeface="Twinkl Cursive Unlooped" panose="02000000000000000000" pitchFamily="2" charset="0"/>
              </a:rPr>
              <a:t>Results</a:t>
            </a:r>
          </a:p>
          <a:p>
            <a:r>
              <a:rPr lang="en-GB" b="1" u="sng" dirty="0" smtClean="0">
                <a:latin typeface="Twinkl Cursive Unlooped" panose="02000000000000000000" pitchFamily="2" charset="0"/>
              </a:rPr>
              <a:t> </a:t>
            </a:r>
            <a:endParaRPr lang="en-GB" b="1" u="sng" dirty="0">
              <a:latin typeface="Twinkl Cursive Unlooped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6400" y="1163124"/>
            <a:ext cx="11707376" cy="5028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Raw scores are translated into Scaled scores.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A scaled score of 100 will always represent the ‘national standard’ and any child who scores 100 + will have met the expected standard for that test and curriculum area.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Using the scaled score, the lowest a child can score is 80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Using the scaled score, the highest a child can score is 120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There is an additional boundary, usually set at around 110 scaled score. Any child scoring above 110 is considered to be working at a greater depth level.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 dirty="0" smtClean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6319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16400" y="237109"/>
            <a:ext cx="11030719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u="sng" dirty="0" smtClean="0">
                <a:latin typeface="Twinkl Cursive Unlooped" panose="02000000000000000000" pitchFamily="2" charset="0"/>
              </a:rPr>
              <a:t>How you can help</a:t>
            </a:r>
          </a:p>
          <a:p>
            <a:r>
              <a:rPr lang="en-GB" b="1" u="sng" dirty="0" smtClean="0">
                <a:latin typeface="Twinkl Cursive Unlooped" panose="02000000000000000000" pitchFamily="2" charset="0"/>
              </a:rPr>
              <a:t> </a:t>
            </a:r>
            <a:endParaRPr lang="en-GB" b="1" u="sng" dirty="0">
              <a:latin typeface="Twinkl Cursive Unlooped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6400" y="1106412"/>
            <a:ext cx="1170737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Ensure your child is well rested and has had a good breakfast on the morning of their tests.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Try and limit the stress and pressure on the tests.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Support your child with any revision, areas where they feel </a:t>
            </a:r>
            <a:r>
              <a:rPr lang="en-GB" sz="2400" dirty="0" smtClean="0">
                <a:latin typeface="Twinkl Cursive Unlooped" panose="02000000000000000000" pitchFamily="2" charset="0"/>
              </a:rPr>
              <a:t>wobbly.</a:t>
            </a:r>
            <a:endParaRPr lang="en-GB" sz="2400" dirty="0" smtClean="0">
              <a:latin typeface="Twinkl Cursive Unlooped" panose="02000000000000000000" pitchFamily="2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 dirty="0">
              <a:latin typeface="Twinkl Cursive Unlooped" panose="02000000000000000000" pitchFamily="2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Spelling – Year 5 and 6 spelling words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GPS – BBC </a:t>
            </a:r>
            <a:r>
              <a:rPr lang="en-GB" sz="2400" dirty="0" err="1" smtClean="0">
                <a:latin typeface="Twinkl Cursive Unlooped" panose="02000000000000000000" pitchFamily="2" charset="0"/>
              </a:rPr>
              <a:t>Bitesize</a:t>
            </a:r>
            <a:r>
              <a:rPr lang="en-GB" sz="2400" dirty="0" smtClean="0">
                <a:latin typeface="Twinkl Cursive Unlooped" panose="02000000000000000000" pitchFamily="2" charset="0"/>
              </a:rPr>
              <a:t> revision guides and videos</a:t>
            </a:r>
            <a:endParaRPr lang="en-GB" sz="2400" dirty="0">
              <a:latin typeface="Twinkl Cursive Unlooped" panose="02000000000000000000" pitchFamily="2" charset="0"/>
            </a:endParaRP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Arithmetic – revision guide on Google Classroom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Reasoning – </a:t>
            </a:r>
            <a:r>
              <a:rPr lang="en-GB" sz="2400" dirty="0" smtClean="0">
                <a:latin typeface="Twinkl Cursive Unlooped" panose="02000000000000000000" pitchFamily="2" charset="0"/>
              </a:rPr>
              <a:t>CGP </a:t>
            </a:r>
            <a:r>
              <a:rPr lang="en-GB" sz="2400" dirty="0" smtClean="0">
                <a:latin typeface="Twinkl Cursive Unlooped" panose="02000000000000000000" pitchFamily="2" charset="0"/>
              </a:rPr>
              <a:t>and other SATS revision guides available to </a:t>
            </a:r>
            <a:r>
              <a:rPr lang="en-GB" sz="2400" dirty="0" smtClean="0">
                <a:latin typeface="Twinkl Cursive Unlooped" panose="02000000000000000000" pitchFamily="2" charset="0"/>
              </a:rPr>
              <a:t>purchase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Twinkl Cursive Unlooped" panose="02000000000000000000" pitchFamily="2" charset="0"/>
              </a:rPr>
              <a:t>General maths revision in SATS revision folder</a:t>
            </a:r>
            <a:endParaRPr lang="en-GB" sz="2400" dirty="0" smtClean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329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601</Words>
  <Application>Microsoft Office PowerPoint</Application>
  <PresentationFormat>Widescreen</PresentationFormat>
  <Paragraphs>61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Twinkl Cursive Unlooped</vt:lpstr>
      <vt:lpstr>Office Theme</vt:lpstr>
      <vt:lpstr>SATS parents’ meeting</vt:lpstr>
      <vt:lpstr>Dates for 2025-2026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Kidmore End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SATS parents’ meeting</dc:title>
  <dc:creator>Mrs A. Machin</dc:creator>
  <cp:lastModifiedBy>Mrs A. Machin</cp:lastModifiedBy>
  <cp:revision>8</cp:revision>
  <dcterms:created xsi:type="dcterms:W3CDTF">2025-03-17T10:05:07Z</dcterms:created>
  <dcterms:modified xsi:type="dcterms:W3CDTF">2026-03-17T18:19:56Z</dcterms:modified>
</cp:coreProperties>
</file>