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0" r:id="rId5"/>
    <p:sldId id="259" r:id="rId6"/>
    <p:sldId id="270" r:id="rId7"/>
    <p:sldId id="261" r:id="rId8"/>
    <p:sldId id="264" r:id="rId9"/>
    <p:sldId id="262" r:id="rId10"/>
    <p:sldId id="258" r:id="rId11"/>
    <p:sldId id="268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7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7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10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55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4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3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2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4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1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6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7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2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1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F0CED-5F06-4DA3-9D85-315B62C2547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idmore-end.co.uk/parents/school-unifor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idmore-end.co.uk/parents/school-uni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073" y="2404533"/>
            <a:ext cx="8645930" cy="2148215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Welcome to Birch class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52747"/>
            <a:ext cx="7766936" cy="1183909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Meet the teacher September 2025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04" y="198783"/>
            <a:ext cx="3360301" cy="335942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6110848"/>
            <a:ext cx="12192000" cy="747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 smtClean="0">
                <a:solidFill>
                  <a:srgbClr val="C00000"/>
                </a:solidFill>
                <a:latin typeface="Twinkl Cursive Unlooped" panose="02000000000000000000" pitchFamily="2" charset="0"/>
              </a:rPr>
              <a:t>Respect    </a:t>
            </a:r>
            <a:r>
              <a:rPr lang="en-GB" sz="4000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Independence</a:t>
            </a:r>
            <a:r>
              <a:rPr lang="en-GB" sz="4000" dirty="0" smtClean="0">
                <a:solidFill>
                  <a:srgbClr val="C00000"/>
                </a:solidFill>
                <a:latin typeface="Twinkl Cursive Unlooped" panose="02000000000000000000" pitchFamily="2" charset="0"/>
              </a:rPr>
              <a:t> 	  Community    </a:t>
            </a:r>
            <a:r>
              <a:rPr lang="en-GB" sz="4000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Kindness</a:t>
            </a:r>
            <a:endParaRPr lang="en-GB" sz="4000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9" y="73891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Our timetable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99662" y="4931636"/>
            <a:ext cx="1818447" cy="1818447"/>
            <a:chOff x="7639589" y="2520945"/>
            <a:chExt cx="2677428" cy="2677428"/>
          </a:xfrm>
        </p:grpSpPr>
        <p:sp>
          <p:nvSpPr>
            <p:cNvPr id="5" name="Oval 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24" y="654482"/>
            <a:ext cx="9875549" cy="61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Roles and responsibilities 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School council (Y1 – Y6. Elected by class after ‘speech’)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Eco council </a:t>
            </a:r>
            <a:r>
              <a:rPr lang="en-GB" sz="24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(Y1 – Y6. Elected by class after ‘speech’)</a:t>
            </a:r>
            <a:endParaRPr lang="en-GB" sz="2400" dirty="0" smtClean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Prefects (Y6. Application to Miss Spankie)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Playground leaders (Y6)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Team captains (Y6. ‘Speech’ then voted by Teams)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Buddies (Y5)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Librarians (Y5)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58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Trips and visits this year…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Autumn term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Woodlands (Year 6)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Hampton Court </a:t>
            </a:r>
          </a:p>
          <a:p>
            <a:pPr lvl="1"/>
            <a:endParaRPr lang="en-GB" sz="20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r>
              <a:rPr lang="en-GB" sz="2600" dirty="0" smtClean="0">
                <a:latin typeface="Twinkl Cursive Unlooped" panose="02000000000000000000" pitchFamily="2" charset="0"/>
              </a:rPr>
              <a:t>Spring term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Hindu temple TBC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Hill End (Year 5)</a:t>
            </a:r>
          </a:p>
          <a:p>
            <a:pPr lvl="1"/>
            <a:endParaRPr lang="en-GB" sz="2000" dirty="0" smtClean="0"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Summer term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TBC</a:t>
            </a:r>
          </a:p>
          <a:p>
            <a:pPr lvl="1"/>
            <a:endParaRPr lang="en-GB" sz="2000" dirty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745" y="1422793"/>
            <a:ext cx="5395153" cy="30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Future events…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Parents evening – Week commencing 20</a:t>
            </a:r>
            <a:r>
              <a:rPr lang="en-GB" sz="24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sz="2400" dirty="0" smtClean="0">
                <a:latin typeface="Twinkl Cursive Unlooped" panose="02000000000000000000" pitchFamily="2" charset="0"/>
              </a:rPr>
              <a:t> October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KESA events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Christmas events </a:t>
            </a:r>
          </a:p>
          <a:p>
            <a:pPr marL="0" indent="0">
              <a:buNone/>
            </a:pPr>
            <a:r>
              <a:rPr lang="en-GB" sz="2400" dirty="0" smtClean="0">
                <a:latin typeface="Twinkl Cursive Unlooped" panose="02000000000000000000" pitchFamily="2" charset="0"/>
              </a:rPr>
              <a:t>Further details and dates will be emailed and included in the weekly school newsletter</a:t>
            </a:r>
          </a:p>
          <a:p>
            <a:endParaRPr lang="en-GB" sz="2400" dirty="0">
              <a:latin typeface="Twinkl Cursive Unlooped" panose="02000000000000000000" pitchFamily="2" charset="0"/>
            </a:endParaRPr>
          </a:p>
          <a:p>
            <a:r>
              <a:rPr lang="en-GB" sz="2400" b="1" dirty="0" smtClean="0">
                <a:latin typeface="Twinkl Cursive Unlooped" panose="02000000000000000000" pitchFamily="2" charset="0"/>
              </a:rPr>
              <a:t>Please arrange a meeting or phone call with me if you have any concerns or questions </a:t>
            </a:r>
            <a:endParaRPr lang="en-GB" sz="2000" b="1" dirty="0"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7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Questions…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4" name="Picture 4" descr="bigstock-Question-Mark-114454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r="25801"/>
          <a:stretch/>
        </p:blipFill>
        <p:spPr bwMode="auto">
          <a:xfrm>
            <a:off x="3879273" y="1582666"/>
            <a:ext cx="3103418" cy="47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Agenda…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5055"/>
            <a:ext cx="8596668" cy="420332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Meet the team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School uniform and PE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Break time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Termly curriculum overviews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Home learning activities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Morning </a:t>
            </a:r>
            <a:r>
              <a:rPr lang="en-GB" sz="2400" dirty="0">
                <a:latin typeface="Twinkl Cursive Unlooped" panose="02000000000000000000" pitchFamily="2" charset="0"/>
              </a:rPr>
              <a:t>and afternoon routines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Timetable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Roles and responsibilities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Trips and visits and future events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Questions</a:t>
            </a: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5" name="Oval 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26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3" y="111799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Meet the team…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43" y="1150357"/>
            <a:ext cx="2930609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Mrs </a:t>
            </a:r>
            <a:r>
              <a:rPr lang="en-GB" b="1" dirty="0">
                <a:latin typeface="Twinkl Cursive Unlooped" panose="02000000000000000000" pitchFamily="2" charset="0"/>
              </a:rPr>
              <a:t>Machin	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I ABSOLUTELY love being surrounded by </a:t>
            </a:r>
            <a:r>
              <a:rPr lang="en-GB" dirty="0" smtClean="0">
                <a:latin typeface="Twinkl Cursive Unlooped" panose="02000000000000000000" pitchFamily="2" charset="0"/>
              </a:rPr>
              <a:t>young people </a:t>
            </a:r>
            <a:r>
              <a:rPr lang="en-GB" dirty="0">
                <a:latin typeface="Twinkl Cursive Unlooped" panose="02000000000000000000" pitchFamily="2" charset="0"/>
              </a:rPr>
              <a:t>all day and couldn’t think of a better job! </a:t>
            </a:r>
            <a:r>
              <a:rPr lang="en-GB" dirty="0" smtClean="0">
                <a:latin typeface="Twinkl Cursive Unlooped" panose="02000000000000000000" pitchFamily="2" charset="0"/>
              </a:rPr>
              <a:t>I just love teaching!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I have fabulous 5 </a:t>
            </a:r>
            <a:r>
              <a:rPr lang="en-GB" dirty="0" smtClean="0">
                <a:latin typeface="Twinkl Cursive Unlooped" panose="02000000000000000000" pitchFamily="2" charset="0"/>
              </a:rPr>
              <a:t>year old </a:t>
            </a:r>
            <a:r>
              <a:rPr lang="en-GB" dirty="0">
                <a:latin typeface="Twinkl Cursive Unlooped" panose="02000000000000000000" pitchFamily="2" charset="0"/>
              </a:rPr>
              <a:t>twin daughters, and love walking, travelling, skiing, cooking and gardening. I also love a cheeseboard!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r>
              <a:rPr lang="en-GB" dirty="0">
                <a:latin typeface="Twinkl Cursive Unlooped" panose="02000000000000000000" pitchFamily="2" charset="0"/>
              </a:rPr>
              <a:t>I have been teaching for </a:t>
            </a:r>
            <a:r>
              <a:rPr lang="en-GB" dirty="0" smtClean="0">
                <a:latin typeface="Twinkl Cursive Unlooped" panose="02000000000000000000" pitchFamily="2" charset="0"/>
              </a:rPr>
              <a:t>16 </a:t>
            </a:r>
            <a:r>
              <a:rPr lang="en-GB" dirty="0">
                <a:latin typeface="Twinkl Cursive Unlooped" panose="02000000000000000000" pitchFamily="2" charset="0"/>
              </a:rPr>
              <a:t>years, have a degree in Geography and Economics, a PGCE and </a:t>
            </a:r>
            <a:r>
              <a:rPr lang="en-GB" dirty="0" smtClean="0">
                <a:latin typeface="Twinkl Cursive Unlooped" panose="02000000000000000000" pitchFamily="2" charset="0"/>
              </a:rPr>
              <a:t>an MA in </a:t>
            </a:r>
            <a:r>
              <a:rPr lang="en-GB" dirty="0">
                <a:latin typeface="Twinkl Cursive Unlooped" panose="02000000000000000000" pitchFamily="2" charset="0"/>
              </a:rPr>
              <a:t>Education</a:t>
            </a:r>
            <a:r>
              <a:rPr lang="en-GB" dirty="0" smtClean="0">
                <a:latin typeface="Twinkl Cursive Unlooped" panose="02000000000000000000" pitchFamily="2" charset="0"/>
              </a:rPr>
              <a:t>.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8147" y="1150357"/>
            <a:ext cx="2930609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Mrs </a:t>
            </a:r>
            <a:r>
              <a:rPr lang="en-GB" b="1" dirty="0" err="1">
                <a:latin typeface="Twinkl Cursive Unlooped" panose="02000000000000000000" pitchFamily="2" charset="0"/>
              </a:rPr>
              <a:t>Arkell</a:t>
            </a:r>
            <a:endParaRPr lang="en-GB" b="1" dirty="0">
              <a:latin typeface="Twinkl Cursive Unlooped" panose="02000000000000000000" pitchFamily="2" charset="0"/>
            </a:endParaRPr>
          </a:p>
          <a:p>
            <a:r>
              <a:rPr lang="en-GB" dirty="0" smtClean="0">
                <a:latin typeface="Twinkl Cursive Unlooped" panose="02000000000000000000" pitchFamily="2" charset="0"/>
              </a:rPr>
              <a:t>I’ve worked at KE for many years across all year groups, but my love is definitely UKS2. My favourite subject is Maths, as your children will know!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I have two gorgeous daughters whom I love spending time with. I enjoy walking, cycling, gardening or simply chilling with friends over a coffee or a glass of something.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r>
              <a:rPr lang="en-GB" dirty="0" smtClean="0">
                <a:latin typeface="Twinkl Cursive Unlooped" panose="02000000000000000000" pitchFamily="2" charset="0"/>
              </a:rPr>
              <a:t>And </a:t>
            </a:r>
            <a:r>
              <a:rPr lang="en-GB" dirty="0">
                <a:latin typeface="Twinkl Cursive Unlooped" panose="02000000000000000000" pitchFamily="2" charset="0"/>
              </a:rPr>
              <a:t>whenever possible I’ll always have my nose in a good book!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0851" y="1150357"/>
            <a:ext cx="2930609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Mrs Watts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I am a qualified teacher with many years experience of working with children of all ages and abilities.  I am a mum of three girls, one of which is currently at </a:t>
            </a:r>
            <a:r>
              <a:rPr lang="en-GB" dirty="0" err="1">
                <a:latin typeface="Twinkl Cursive Unlooped" panose="02000000000000000000" pitchFamily="2" charset="0"/>
              </a:rPr>
              <a:t>Kidmore</a:t>
            </a:r>
            <a:r>
              <a:rPr lang="en-GB" dirty="0">
                <a:latin typeface="Twinkl Cursive Unlooped" panose="02000000000000000000" pitchFamily="2" charset="0"/>
              </a:rPr>
              <a:t> End, the other two have been through the school and now at </a:t>
            </a:r>
            <a:r>
              <a:rPr lang="en-GB" dirty="0" err="1">
                <a:latin typeface="Twinkl Cursive Unlooped" panose="02000000000000000000" pitchFamily="2" charset="0"/>
              </a:rPr>
              <a:t>Gillotts</a:t>
            </a:r>
            <a:r>
              <a:rPr lang="en-GB" dirty="0">
                <a:latin typeface="Twinkl Cursive Unlooped" panose="02000000000000000000" pitchFamily="2" charset="0"/>
              </a:rPr>
              <a:t>. 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r>
              <a:rPr lang="en-GB" dirty="0">
                <a:latin typeface="Twinkl Cursive Unlooped" panose="02000000000000000000" pitchFamily="2" charset="0"/>
              </a:rPr>
              <a:t>We all love being here at </a:t>
            </a:r>
            <a:r>
              <a:rPr lang="en-GB" dirty="0" err="1">
                <a:latin typeface="Twinkl Cursive Unlooped" panose="02000000000000000000" pitchFamily="2" charset="0"/>
              </a:rPr>
              <a:t>Kidmore</a:t>
            </a:r>
            <a:r>
              <a:rPr lang="en-GB" dirty="0">
                <a:latin typeface="Twinkl Cursive Unlooped" panose="02000000000000000000" pitchFamily="2" charset="0"/>
              </a:rPr>
              <a:t> and looking forward to the coming year</a:t>
            </a:r>
            <a:r>
              <a:rPr lang="en-GB" dirty="0" smtClean="0">
                <a:latin typeface="Twinkl Cursive Unlooped" panose="02000000000000000000" pitchFamily="2" charset="0"/>
              </a:rPr>
              <a:t>.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3555" y="1152050"/>
            <a:ext cx="2930609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Mrs James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I </a:t>
            </a:r>
            <a:r>
              <a:rPr lang="en-GB" dirty="0">
                <a:latin typeface="Twinkl Cursive Unlooped" panose="02000000000000000000" pitchFamily="2" charset="0"/>
              </a:rPr>
              <a:t>have been working at </a:t>
            </a:r>
            <a:r>
              <a:rPr lang="en-GB" dirty="0" err="1">
                <a:latin typeface="Twinkl Cursive Unlooped" panose="02000000000000000000" pitchFamily="2" charset="0"/>
              </a:rPr>
              <a:t>Kidmore</a:t>
            </a:r>
            <a:r>
              <a:rPr lang="en-GB" dirty="0">
                <a:latin typeface="Twinkl Cursive Unlooped" panose="02000000000000000000" pitchFamily="2" charset="0"/>
              </a:rPr>
              <a:t> End for 6 years &amp; both my sons came here.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I spent several years of my childhood living on a boat in the med - this lead me to work on 2 millionaires yachts</a:t>
            </a:r>
            <a:r>
              <a:rPr lang="en-GB" dirty="0" smtClean="0">
                <a:latin typeface="Twinkl Cursive Unlooped" panose="02000000000000000000" pitchFamily="2" charset="0"/>
              </a:rPr>
              <a:t>.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r>
              <a:rPr lang="en-GB" dirty="0">
                <a:latin typeface="Twinkl Cursive Unlooped" panose="02000000000000000000" pitchFamily="2" charset="0"/>
              </a:rPr>
              <a:t>My main hobby has been motor racing, racing Porsches and Lotus 7's, and met my husband racing against him! </a:t>
            </a:r>
          </a:p>
          <a:p>
            <a:endParaRPr lang="en-GB" b="1" dirty="0" smtClean="0">
              <a:latin typeface="Twinkl Cursive Unlooped" panose="02000000000000000000" pitchFamily="2" charset="0"/>
            </a:endParaRPr>
          </a:p>
          <a:p>
            <a:endParaRPr lang="en-GB" b="1" dirty="0">
              <a:latin typeface="Twinkl Cursive Unlooped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58859" y="5509050"/>
            <a:ext cx="1440872" cy="1348950"/>
            <a:chOff x="7639589" y="2520945"/>
            <a:chExt cx="2677428" cy="2677428"/>
          </a:xfrm>
        </p:grpSpPr>
        <p:sp>
          <p:nvSpPr>
            <p:cNvPr id="4" name="Oval 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64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School uniform expectations, a reminder…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8286"/>
            <a:ext cx="8596668" cy="532277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It has been wonderful to see your children looking so smart!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Navy Skirt, Pinafore Dress or Smart Trousers </a:t>
            </a:r>
            <a:r>
              <a:rPr lang="en-GB" i="1" dirty="0">
                <a:latin typeface="Twinkl Cursive Unlooped" panose="02000000000000000000" pitchFamily="2" charset="0"/>
              </a:rPr>
              <a:t>or</a:t>
            </a:r>
            <a:r>
              <a:rPr lang="en-GB" dirty="0">
                <a:latin typeface="Twinkl Cursive Unlooped" panose="02000000000000000000" pitchFamily="2" charset="0"/>
              </a:rPr>
              <a:t> Red &amp; White Gingham Dress in Summer (optional)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Grey Shorts or Trousers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Red School Polo Shirt*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Navy School Sweatshirt or Cardigan *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Navy </a:t>
            </a:r>
            <a:r>
              <a:rPr lang="en-GB" dirty="0" smtClean="0">
                <a:latin typeface="Twinkl Cursive Unlooped" panose="02000000000000000000" pitchFamily="2" charset="0"/>
              </a:rPr>
              <a:t>or </a:t>
            </a:r>
            <a:r>
              <a:rPr lang="en-GB" dirty="0">
                <a:latin typeface="Twinkl Cursive Unlooped" panose="02000000000000000000" pitchFamily="2" charset="0"/>
              </a:rPr>
              <a:t>white knee-length </a:t>
            </a:r>
            <a:r>
              <a:rPr lang="en-GB" dirty="0" smtClean="0">
                <a:latin typeface="Twinkl Cursive Unlooped" panose="02000000000000000000" pitchFamily="2" charset="0"/>
              </a:rPr>
              <a:t>socks </a:t>
            </a:r>
            <a:r>
              <a:rPr lang="en-GB" dirty="0">
                <a:latin typeface="Twinkl Cursive Unlooped" panose="02000000000000000000" pitchFamily="2" charset="0"/>
              </a:rPr>
              <a:t>or navy tights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Grey socks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Black shoes, not </a:t>
            </a:r>
            <a:r>
              <a:rPr lang="en-GB" dirty="0" smtClean="0">
                <a:latin typeface="Twinkl Cursive Unlooped" panose="02000000000000000000" pitchFamily="2" charset="0"/>
              </a:rPr>
              <a:t>trainers or ankle boots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Details of the uniform can be found on our website: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  <a:hlinkClick r:id="rId2"/>
              </a:rPr>
              <a:t>https://www.kidmore-end.co.uk/parents/school-uniform</a:t>
            </a:r>
            <a:r>
              <a:rPr lang="en-GB" dirty="0">
                <a:latin typeface="Twinkl Cursive Unlooped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GB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Twinkl Cursive Unlooped" panose="02000000000000000000" pitchFamily="2" charset="0"/>
              </a:rPr>
              <a:t>PLEASE NAME EVERYTHING!</a:t>
            </a:r>
            <a:endParaRPr lang="en-GB" b="1" dirty="0">
              <a:latin typeface="Twinkl Cursive Unlooped" panose="02000000000000000000" pitchFamily="2" charset="0"/>
            </a:endParaRP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96" y="2375452"/>
            <a:ext cx="3262034" cy="43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0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PE days…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8286"/>
            <a:ext cx="8596668" cy="532277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Your child needs to come to school wearing their PE uniform on their PE days.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Details of the uniform can be found on </a:t>
            </a:r>
            <a:r>
              <a:rPr lang="en-GB" dirty="0">
                <a:latin typeface="Twinkl Cursive Unlooped" panose="02000000000000000000" pitchFamily="2" charset="0"/>
              </a:rPr>
              <a:t>our </a:t>
            </a:r>
            <a:r>
              <a:rPr lang="en-GB" dirty="0" smtClean="0">
                <a:latin typeface="Twinkl Cursive Unlooped" panose="02000000000000000000" pitchFamily="2" charset="0"/>
              </a:rPr>
              <a:t>website:</a:t>
            </a: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  <a:hlinkClick r:id="rId2"/>
              </a:rPr>
              <a:t>https</a:t>
            </a:r>
            <a:r>
              <a:rPr lang="en-GB" dirty="0">
                <a:latin typeface="Twinkl Cursive Unlooped" panose="02000000000000000000" pitchFamily="2" charset="0"/>
                <a:hlinkClick r:id="rId2"/>
              </a:rPr>
              <a:t>://</a:t>
            </a:r>
            <a:r>
              <a:rPr lang="en-GB" dirty="0" smtClean="0">
                <a:latin typeface="Twinkl Cursive Unlooped" panose="02000000000000000000" pitchFamily="2" charset="0"/>
                <a:hlinkClick r:id="rId2"/>
              </a:rPr>
              <a:t>www.kidmore-end.co.uk/parents/school-uniform</a:t>
            </a:r>
            <a:r>
              <a:rPr lang="en-GB" dirty="0" smtClean="0">
                <a:latin typeface="Twinkl Cursive Unlooped" panose="02000000000000000000" pitchFamily="2" charset="0"/>
              </a:rPr>
              <a:t> 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The PE uniform is: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Red School PE </a:t>
            </a:r>
            <a:r>
              <a:rPr lang="en-GB" dirty="0" smtClean="0">
                <a:latin typeface="Twinkl Cursive Unlooped" panose="02000000000000000000" pitchFamily="2" charset="0"/>
              </a:rPr>
              <a:t>T-Shirt</a:t>
            </a:r>
            <a:endParaRPr lang="en-GB" dirty="0">
              <a:latin typeface="Twinkl Cursive Unlooped" panose="02000000000000000000" pitchFamily="2" charset="0"/>
            </a:endParaRP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Navy Shorts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Navy Tracksuit bottoms 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Plain Navy PE Jumper or School sweatshirt </a:t>
            </a:r>
            <a:r>
              <a:rPr lang="en-GB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(Year 6 can add here about Leavers’ hoodies)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Trainers</a:t>
            </a:r>
            <a:endParaRPr lang="en-GB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We have PE on a: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Wednesday and Friday</a:t>
            </a:r>
            <a:endParaRPr lang="en-GB" b="1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pPr lvl="1"/>
            <a:r>
              <a:rPr lang="en-GB" b="1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AWP Tuesdays and Thursdays – </a:t>
            </a:r>
            <a:r>
              <a:rPr lang="en-GB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bring a pair of trainers to change into for lunch time</a:t>
            </a:r>
            <a:endParaRPr lang="en-GB" b="1" dirty="0" smtClean="0">
              <a:solidFill>
                <a:schemeClr val="tx1"/>
              </a:solidFill>
              <a:latin typeface="Twinkl Cursive Unlooped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7" name="Oval 6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 descr="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8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winkl Cursive Unlooped" panose="02000000000000000000" pitchFamily="2" charset="0"/>
              </a:rPr>
              <a:t>Breaktime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Twinkl Cursive Unlooped" panose="02000000000000000000" pitchFamily="2" charset="0"/>
              </a:rPr>
              <a:t>Reminder regarding snacks: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winkl Cursive Unlooped" panose="02000000000000000000" pitchFamily="2" charset="0"/>
              </a:rPr>
              <a:t>If your child needs a snack/energy boost at break time, please remember we are a healthy school.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winkl Cursive Unlooped" panose="02000000000000000000" pitchFamily="2" charset="0"/>
              </a:rPr>
              <a:t>Suggested snacks include: fruit, vegetables, cereal bars (no nuts), or fruit bars. No crisps please.</a:t>
            </a:r>
            <a:endParaRPr lang="en-GB" sz="20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3" y="0"/>
            <a:ext cx="5446375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Termly curriculum overviews…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3" y="1433194"/>
            <a:ext cx="5214773" cy="3880773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These will be emailed out termly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They give an overview of our learning for the term across all areas of the curriculum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557"/>
          <a:stretch/>
        </p:blipFill>
        <p:spPr>
          <a:xfrm>
            <a:off x="5310216" y="0"/>
            <a:ext cx="6661217" cy="67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3" y="199992"/>
            <a:ext cx="5926667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Home learning activities and expectations…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4" y="1520791"/>
            <a:ext cx="6409573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Daily reading and reading records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Spellings </a:t>
            </a:r>
            <a:r>
              <a:rPr lang="en-GB" dirty="0" smtClean="0">
                <a:latin typeface="Twinkl Cursive Unlooped" panose="02000000000000000000" pitchFamily="2" charset="0"/>
              </a:rPr>
              <a:t>(CEW, HFW, Year 3 and 4 words, Year 5 and 6 words)</a:t>
            </a:r>
          </a:p>
          <a:p>
            <a:r>
              <a:rPr lang="en-GB" sz="2400" dirty="0" err="1" smtClean="0">
                <a:latin typeface="Twinkl Cursive Unlooped" panose="02000000000000000000" pitchFamily="2" charset="0"/>
              </a:rPr>
              <a:t>Doodlemaths</a:t>
            </a:r>
            <a:r>
              <a:rPr lang="en-GB" sz="2400" dirty="0" smtClean="0">
                <a:latin typeface="Twinkl Cursive Unlooped" panose="02000000000000000000" pitchFamily="2" charset="0"/>
              </a:rPr>
              <a:t> Times Table </a:t>
            </a:r>
            <a:r>
              <a:rPr lang="en-GB" sz="2400" dirty="0" err="1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Rockstars</a:t>
            </a:r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 (KS2)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Termly projects and home learning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45" y="4292706"/>
            <a:ext cx="2292810" cy="1748602"/>
          </a:xfrm>
          <a:prstGeom prst="rect">
            <a:avLst/>
          </a:prstGeom>
        </p:spPr>
      </p:pic>
      <p:pic>
        <p:nvPicPr>
          <p:cNvPr id="1026" name="Picture 2" descr="DoodleMaths - App on the Amazon App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30" y="4497712"/>
            <a:ext cx="2649061" cy="129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109" y="98288"/>
            <a:ext cx="5477164" cy="66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The morning and home time routine…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Morning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Gates open at 8.30am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Bell is rung at 8.35am. Children can start to enter school from this time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Registration is at 8.45am – arriving after this time will result in your child being marked as late in the register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If arriving after 8.45am, please enter through the front entrance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Afternoon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Gates open at 3.10pm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Children are dismissed at 3.15pm</a:t>
            </a:r>
            <a:endParaRPr lang="en-GB" sz="2000" dirty="0"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1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1334</TotalTime>
  <Words>851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Twinkl Cursive Unlooped</vt:lpstr>
      <vt:lpstr>Wingdings 3</vt:lpstr>
      <vt:lpstr>Facet</vt:lpstr>
      <vt:lpstr>Welcome to Birch class</vt:lpstr>
      <vt:lpstr>Agenda…</vt:lpstr>
      <vt:lpstr>Meet the team…</vt:lpstr>
      <vt:lpstr>School uniform expectations, a reminder…</vt:lpstr>
      <vt:lpstr>PE days…</vt:lpstr>
      <vt:lpstr>Breaktime</vt:lpstr>
      <vt:lpstr>Termly curriculum overviews…</vt:lpstr>
      <vt:lpstr>Home learning activities and expectations…</vt:lpstr>
      <vt:lpstr>The morning and home time routine…</vt:lpstr>
      <vt:lpstr>Our timetable</vt:lpstr>
      <vt:lpstr>Roles and responsibilities …</vt:lpstr>
      <vt:lpstr>Trips and visits this year…</vt:lpstr>
      <vt:lpstr>Future events…</vt:lpstr>
      <vt:lpstr>Questions…</vt:lpstr>
    </vt:vector>
  </TitlesOfParts>
  <Company>Kidmore End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Cedar class</dc:title>
  <dc:creator>Miss C. Spankie</dc:creator>
  <cp:lastModifiedBy>Mrs A. Machin</cp:lastModifiedBy>
  <cp:revision>39</cp:revision>
  <dcterms:created xsi:type="dcterms:W3CDTF">2024-09-11T20:37:44Z</dcterms:created>
  <dcterms:modified xsi:type="dcterms:W3CDTF">2025-09-05T09:47:57Z</dcterms:modified>
</cp:coreProperties>
</file>