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PzZxXdMD++QHxnjHiZed9712v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6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6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6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6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6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6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6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6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93B3D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28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8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rgbClr val="93B3D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3734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93B3D7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5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more-end.co.uk/parents/school-unifor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594990" y="2654181"/>
            <a:ext cx="8645930" cy="214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Welcome to Sycamore class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94990" y="5238547"/>
            <a:ext cx="7766936" cy="118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teacher September 2025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604" y="198783"/>
            <a:ext cx="3360301" cy="33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 txBox="1"/>
          <p:nvPr/>
        </p:nvSpPr>
        <p:spPr>
          <a:xfrm>
            <a:off x="0" y="6110848"/>
            <a:ext cx="12192000" cy="747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Respect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Independence</a:t>
            </a:r>
            <a:r>
              <a:rPr lang="en-GB" sz="4000" b="0" i="0" u="none" strike="noStrike" cap="none">
                <a:solidFill>
                  <a:srgbClr val="C00000"/>
                </a:solidFill>
                <a:latin typeface="Twinkl Cursive Unlooped" panose="02000000000000000000" pitchFamily="2" charset="0"/>
                <a:sym typeface="Arial"/>
              </a:rPr>
              <a:t> 	  Community    </a:t>
            </a:r>
            <a:r>
              <a:rPr lang="en-GB" sz="4000" b="0" i="0" u="none" strike="noStrike" cap="none">
                <a:solidFill>
                  <a:srgbClr val="0070C0"/>
                </a:solidFill>
                <a:latin typeface="Twinkl Cursive Unlooped" panose="02000000000000000000" pitchFamily="2" charset="0"/>
                <a:sym typeface="Arial"/>
              </a:rPr>
              <a:t>Kindness</a:t>
            </a:r>
            <a:endParaRPr sz="4000" b="0" i="0" u="none" strike="noStrike" cap="none">
              <a:solidFill>
                <a:srgbClr val="0070C0"/>
              </a:solidFill>
              <a:latin typeface="Twinkl Cursive Unlooped" panose="020000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>
            <a:off x="104679" y="73891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Our timetable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10"/>
          <p:cNvGrpSpPr/>
          <p:nvPr/>
        </p:nvGrpSpPr>
        <p:grpSpPr>
          <a:xfrm>
            <a:off x="10299662" y="4931636"/>
            <a:ext cx="1818447" cy="1818447"/>
            <a:chOff x="7639589" y="2520945"/>
            <a:chExt cx="2677428" cy="2677428"/>
          </a:xfrm>
        </p:grpSpPr>
        <p:sp>
          <p:nvSpPr>
            <p:cNvPr id="224" name="Google Shape;224;p10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25" name="Google Shape;225;p10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87" y="734291"/>
            <a:ext cx="9738668" cy="602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894695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Roles and responsibilities 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council (Y1 – Y6. Elected by class after ‘speech’)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Eco council (Y1 – Y6. Elected by class after ‘speech’)</a:t>
            </a:r>
            <a:endParaRPr sz="240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Prefects (Y6. Application to Miss Spankie)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Playground leaders (Y6)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Team captains (Y6. ‘Speech’ then voted by Teams)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Buddies (Y5)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Librarians (Y5)</a:t>
            </a:r>
            <a:endParaRPr>
              <a:latin typeface="Twinkl Cursive Unlooped" panose="02000000000000000000" pitchFamily="2" charset="0"/>
            </a:endParaRPr>
          </a:p>
        </p:txBody>
      </p:sp>
      <p:grpSp>
        <p:nvGrpSpPr>
          <p:cNvPr id="233" name="Google Shape;233;p11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34" name="Google Shape;234;p11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35" name="Google Shape;235;p11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this year…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Autumn term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GB" sz="2200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Hampton Court 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080"/>
              <a:buChar char="►"/>
            </a:pPr>
            <a:r>
              <a:rPr lang="en-GB" sz="26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Spring term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Hindu temple TBC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Hill End (Year 5)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Summer term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760"/>
              <a:buChar char="►"/>
            </a:pPr>
            <a:r>
              <a:rPr lang="en-GB" sz="2200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TBC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12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43" name="Google Shape;243;p1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44" name="Google Shape;244;p1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1745" y="1422793"/>
            <a:ext cx="5395153" cy="303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Future events…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3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Parents evening – Week commencing 20</a:t>
            </a:r>
            <a:r>
              <a:rPr lang="en-GB" sz="2400" baseline="30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</a:t>
            </a: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October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KESA events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Christmas events 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Further details and dates will be emailed and included in the weekly school newsletter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 b="1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arrange a meeting or phone call with me if you have any concerns or questions </a:t>
            </a:r>
            <a:endParaRPr sz="2000" b="1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52" name="Google Shape;252;p13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53" name="Google Shape;253;p1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54" name="Google Shape;254;p1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60" name="Google Shape;260;p14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61" name="Google Shape;261;p14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2" name="Google Shape;262;p14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3" name="Google Shape;263;p14" descr="bigstock-Question-Mark-114454214.jpg"/>
          <p:cNvPicPr preferRelativeResize="0"/>
          <p:nvPr/>
        </p:nvPicPr>
        <p:blipFill rotWithShape="1">
          <a:blip r:embed="rId4">
            <a:alphaModFix/>
          </a:blip>
          <a:srcRect l="24943" r="25801"/>
          <a:stretch/>
        </p:blipFill>
        <p:spPr>
          <a:xfrm>
            <a:off x="3879273" y="1582666"/>
            <a:ext cx="3103418" cy="472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Agenda…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34" y="1995055"/>
            <a:ext cx="8596668" cy="420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School uniform and PE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Break time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Home learning activities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 and afternoon routines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Timetable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Roles and responsibilities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Trips and visits and future events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Questions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8318" algn="l" rtl="0"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54" name="Google Shape;154;p2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55" name="Google Shape;155;p2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95443" y="111799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Meet the team…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95350" y="1150349"/>
            <a:ext cx="2930700" cy="4801274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Mrs Walker</a:t>
            </a:r>
            <a:endParaRPr sz="1800" b="1" i="0" u="none" strike="noStrike" cap="none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I am so excited to work with Sycamore class this year. Teaching is my passion and working with amazing students and fantastic staff, at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</a:rPr>
              <a:t>Kidmore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 End each day is a privilege. I have been a primary school teacher for over 9 years and have been fortunate to teach both in the UK and Australia. </a:t>
            </a:r>
            <a:endParaRPr sz="1800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This year I have also taken on the role of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</a:rPr>
              <a:t>SENCo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, which is incredibly exciting.</a:t>
            </a:r>
            <a:endParaRPr sz="1800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3128147" y="1150357"/>
            <a:ext cx="2930609" cy="3416279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Mrs </a:t>
            </a:r>
            <a:r>
              <a:rPr lang="en-GB" sz="1800" b="1" dirty="0" smtClean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Wilson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dk1"/>
                </a:solidFill>
                <a:latin typeface="Twinkl Cursive Unlooped" panose="02000000000000000000" pitchFamily="2" charset="0"/>
              </a:rPr>
              <a:t>I have worked as a TA at  </a:t>
            </a:r>
            <a:r>
              <a:rPr lang="en-GB" sz="1800" dirty="0" err="1" smtClean="0">
                <a:solidFill>
                  <a:schemeClr val="dk1"/>
                </a:solidFill>
                <a:latin typeface="Twinkl Cursive Unlooped" panose="02000000000000000000" pitchFamily="2" charset="0"/>
              </a:rPr>
              <a:t>Kidmore</a:t>
            </a:r>
            <a:r>
              <a:rPr lang="en-GB" sz="1800" dirty="0" smtClean="0">
                <a:solidFill>
                  <a:schemeClr val="dk1"/>
                </a:solidFill>
                <a:latin typeface="Twinkl Cursive Unlooped" panose="02000000000000000000" pitchFamily="2" charset="0"/>
              </a:rPr>
              <a:t> End for 10 years now, across years 4, 5 and 6. I am excited to work in Sycamore class this year and I’m really looking forward to supporting your wonderful children. This year I have also taken on the role of Staff Governor. </a:t>
            </a:r>
            <a:endParaRPr lang="en-GB" sz="1800" dirty="0">
              <a:solidFill>
                <a:schemeClr val="dk1"/>
              </a:solidFill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6160851" y="1150357"/>
            <a:ext cx="2930609" cy="4801274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Mrs Watts</a:t>
            </a:r>
            <a:endParaRPr b="1"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I am a qualified teacher with many years experience of working with children of all ages and abilities.  I am a mum of three girls, one of which is currently at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Kidmore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 End, the other two have been through the school and now at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Gillotts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. </a:t>
            </a: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We all love being here at </a:t>
            </a:r>
            <a:r>
              <a:rPr lang="en-GB" sz="1800" dirty="0" err="1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Kidmore</a:t>
            </a:r>
            <a:r>
              <a:rPr lang="en-GB" sz="1800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 and looking forward to the coming year.</a:t>
            </a:r>
            <a:endParaRPr dirty="0">
              <a:latin typeface="Twinkl Cursive Unlooped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9193555" y="1152050"/>
            <a:ext cx="2930609" cy="4801274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Miss </a:t>
            </a:r>
            <a:r>
              <a:rPr lang="en-GB" sz="1800" b="1" dirty="0" smtClean="0">
                <a:solidFill>
                  <a:schemeClr val="dk1"/>
                </a:solidFill>
                <a:latin typeface="Twinkl Cursive Unlooped" panose="02000000000000000000" pitchFamily="2" charset="0"/>
                <a:sym typeface="Arial"/>
              </a:rPr>
              <a:t>Jones</a:t>
            </a:r>
          </a:p>
          <a:p>
            <a:pPr lvl="0"/>
            <a:r>
              <a:rPr lang="en-GB" sz="1600" dirty="0" smtClean="0">
                <a:solidFill>
                  <a:schemeClr val="dk1"/>
                </a:solidFill>
                <a:latin typeface="Twinkl Cursive Unlooped" panose="02000000000000000000" pitchFamily="2" charset="0"/>
              </a:rPr>
              <a:t>TA  </a:t>
            </a:r>
            <a:r>
              <a:rPr lang="en-GB" sz="1600" dirty="0">
                <a:solidFill>
                  <a:schemeClr val="dk1"/>
                </a:solidFill>
                <a:latin typeface="Twinkl Cursive Unlooped" panose="02000000000000000000" pitchFamily="2" charset="0"/>
              </a:rPr>
              <a:t>for 3  years including  1-1 roles. I love working with children in the school environment, its energising, uplifting and I've a personal passion for learning. I spent 20 years as a project manager in the construction industry prior and have enjoyed time travelling. I've current experience in Speech and language therapy. I particularly enjoy being a Mum, wild swimming, crochet and crafting, music and following space industry explorations! </a:t>
            </a:r>
            <a:endParaRPr sz="16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Twinkl Cursive Unlooped" panose="02000000000000000000" pitchFamily="2" charset="0"/>
              <a:sym typeface="Arial"/>
            </a:endParaRPr>
          </a:p>
        </p:txBody>
      </p:sp>
      <p:grpSp>
        <p:nvGrpSpPr>
          <p:cNvPr id="165" name="Google Shape;165;p3"/>
          <p:cNvGrpSpPr/>
          <p:nvPr/>
        </p:nvGrpSpPr>
        <p:grpSpPr>
          <a:xfrm>
            <a:off x="10658859" y="5509050"/>
            <a:ext cx="1440872" cy="1348950"/>
            <a:chOff x="7639589" y="2520945"/>
            <a:chExt cx="2677428" cy="2677428"/>
          </a:xfrm>
        </p:grpSpPr>
        <p:sp>
          <p:nvSpPr>
            <p:cNvPr id="166" name="Google Shape;166;p3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67" name="Google Shape;167;p3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School uniform expectations, a reminder…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404772" y="1706355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It has been wonderful to see your children looking so smart!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Skirt, Pinafore Dress or Smart Trousers </a:t>
            </a:r>
            <a:r>
              <a:rPr lang="en-GB" i="1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or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 Red &amp; White Gingham Dress in Summer (optional)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Shorts or Trousers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Polo Shirt*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School Sweatshirt or Cardigan *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or white knee-length socks or navy tights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Grey socks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Black shoes, not trainers or ankle boots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 dirty="0"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 dirty="0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 dirty="0"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b="1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PLEASE NAME EVERYTHING!</a:t>
            </a:r>
            <a:endParaRPr b="1"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>
              <a:solidFill>
                <a:srgbClr val="FF0000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0696" y="2375452"/>
            <a:ext cx="3262034" cy="43877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PE days…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677334" y="1328286"/>
            <a:ext cx="8596668" cy="532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Your child needs to come to school wearing their PE uniform on their PE days.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Details of the uniform can be found on our website:</a:t>
            </a:r>
            <a:endParaRPr dirty="0"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GB" u="sng" dirty="0">
                <a:solidFill>
                  <a:schemeClr val="hlink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  <a:hlinkClick r:id="rId3"/>
              </a:rPr>
              <a:t>https://www.kidmore-end.co.uk/parents/school-uniform</a:t>
            </a: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 </a:t>
            </a:r>
            <a:endParaRPr dirty="0"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PE uniform is: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Red School PE T-Shirt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Shorts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Navy Tracksuit bottoms 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Plain Navy PE Jumper or School sweatshirt </a:t>
            </a:r>
            <a:endParaRPr dirty="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Trainers</a:t>
            </a:r>
            <a:endParaRPr dirty="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 have PE on a:</a:t>
            </a:r>
            <a:endParaRPr dirty="0"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Wednesday and </a:t>
            </a:r>
            <a:r>
              <a:rPr lang="en-GB" b="1" dirty="0" smtClean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Thursday</a:t>
            </a:r>
            <a:endParaRPr b="1" dirty="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GB" b="1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AWP  – </a:t>
            </a:r>
            <a:r>
              <a:rPr lang="en-GB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bring a pair of trainers to change into for lunch time</a:t>
            </a:r>
            <a:endParaRPr b="1" dirty="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GB" b="1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Tuesdays and Thursdays (Years 5 and 6)</a:t>
            </a:r>
            <a:endParaRPr dirty="0">
              <a:latin typeface="Twinkl Cursive Unlooped" panose="02000000000000000000" pitchFamily="2" charset="0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GB" b="1" dirty="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Wednesdays and Friday (Years 3 and 4)</a:t>
            </a:r>
            <a:endParaRPr b="1" dirty="0">
              <a:solidFill>
                <a:schemeClr val="dk1"/>
              </a:solidFill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5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182" name="Google Shape;182;p5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83" name="Google Shape;183;p5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Breaktime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639051" y="1835911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Reminder regarding snacks: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If your child needs a snack/energy boost at break time, please remember we are a healthy school.</a:t>
            </a:r>
            <a:endParaRPr>
              <a:latin typeface="Twinkl Cursive Unlooped" panose="02000000000000000000" pitchFamily="2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Suggested snacks include: fruit, vegetables, cereal bars (no nuts), or fruit bars. No crisps please.</a:t>
            </a: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95443" y="0"/>
            <a:ext cx="5446375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curriculum overviews…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1"/>
          </p:nvPr>
        </p:nvSpPr>
        <p:spPr>
          <a:xfrm>
            <a:off x="95443" y="1433194"/>
            <a:ext cx="5214773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These will be emailed out termly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They give an overview of our learning for the term across all areas of the curriculum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7"/>
          <p:cNvPicPr preferRelativeResize="0"/>
          <p:nvPr/>
        </p:nvPicPr>
        <p:blipFill rotWithShape="1">
          <a:blip r:embed="rId3">
            <a:alphaModFix/>
          </a:blip>
          <a:srcRect t="27557"/>
          <a:stretch/>
        </p:blipFill>
        <p:spPr>
          <a:xfrm>
            <a:off x="5310216" y="0"/>
            <a:ext cx="6661217" cy="674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>
            <a:spLocks noGrp="1"/>
          </p:cNvSpPr>
          <p:nvPr>
            <p:ph type="title"/>
          </p:nvPr>
        </p:nvSpPr>
        <p:spPr>
          <a:xfrm>
            <a:off x="237953" y="199992"/>
            <a:ext cx="5926667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Home learning activities and expectations…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 txBox="1">
            <a:spLocks noGrp="1"/>
          </p:cNvSpPr>
          <p:nvPr>
            <p:ph type="body" idx="1"/>
          </p:nvPr>
        </p:nvSpPr>
        <p:spPr>
          <a:xfrm>
            <a:off x="95444" y="1520791"/>
            <a:ext cx="6211685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Daily reading and reading records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Spellings </a:t>
            </a: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(CEW, HFW, Year 3 and 4 words, Year 5 and 6 words)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Doodlemaths, Times Table </a:t>
            </a:r>
            <a:r>
              <a:rPr lang="en-GB" sz="2400">
                <a:solidFill>
                  <a:schemeClr val="dk1"/>
                </a:solidFill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Rockstars (KS2)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Termly projects and home learning</a:t>
            </a:r>
            <a:endParaRPr>
              <a:latin typeface="Twinkl Cursive Unlooped" panose="02000000000000000000" pitchFamily="2" charset="0"/>
            </a:endParaRPr>
          </a:p>
        </p:txBody>
      </p:sp>
      <p:grpSp>
        <p:nvGrpSpPr>
          <p:cNvPr id="203" name="Google Shape;203;p8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04" name="Google Shape;204;p8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05" name="Google Shape;205;p8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245" y="4292706"/>
            <a:ext cx="2292810" cy="174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8" descr="DoodleMaths - App on the Amazon Appstor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0230" y="4497712"/>
            <a:ext cx="2649061" cy="129348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8" name="Google Shape;20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51750" y="332509"/>
            <a:ext cx="6061121" cy="63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GB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The morning and home time routine…</a:t>
            </a:r>
            <a:endParaRPr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"/>
          <p:cNvSpPr txBox="1">
            <a:spLocks noGrp="1"/>
          </p:cNvSpPr>
          <p:nvPr>
            <p:ph type="body" idx="1"/>
          </p:nvPr>
        </p:nvSpPr>
        <p:spPr>
          <a:xfrm>
            <a:off x="677334" y="1520792"/>
            <a:ext cx="8596668" cy="486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Morning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8.30am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Bell is rung at 8.35am. Children can start to enter school from this time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Registration is at 8.45am – arriving after this time will result in your child being marked as late in the register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If arriving after 8.45am, please enter through the front entrance</a:t>
            </a:r>
            <a:endParaRPr>
              <a:latin typeface="Twinkl Cursive Unlooped" panose="02000000000000000000" pitchFamily="2" charset="0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GB" sz="24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Afternoon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Gates open at 3.10pm</a:t>
            </a:r>
            <a:endParaRPr>
              <a:latin typeface="Twinkl Cursive Unlooped" panose="02000000000000000000" pitchFamily="2" charset="0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GB" sz="2000">
                <a:latin typeface="Twinkl Cursive Unlooped" panose="02000000000000000000" pitchFamily="2" charset="0"/>
                <a:ea typeface="Arial"/>
                <a:cs typeface="Arial"/>
                <a:sym typeface="Arial"/>
              </a:rPr>
              <a:t>Children are dismissed at 3.15pm</a:t>
            </a:r>
            <a:endParaRPr sz="2000">
              <a:latin typeface="Twinkl Cursive Unlooped" panose="02000000000000000000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215" name="Google Shape;215;p9"/>
          <p:cNvGrpSpPr/>
          <p:nvPr/>
        </p:nvGrpSpPr>
        <p:grpSpPr>
          <a:xfrm>
            <a:off x="10188826" y="4913163"/>
            <a:ext cx="1818447" cy="1818447"/>
            <a:chOff x="7639589" y="2520945"/>
            <a:chExt cx="2677428" cy="2677428"/>
          </a:xfrm>
        </p:grpSpPr>
        <p:sp>
          <p:nvSpPr>
            <p:cNvPr id="216" name="Google Shape;216;p9"/>
            <p:cNvSpPr/>
            <p:nvPr/>
          </p:nvSpPr>
          <p:spPr>
            <a:xfrm>
              <a:off x="7676557" y="2567709"/>
              <a:ext cx="2603515" cy="2603515"/>
            </a:xfrm>
            <a:prstGeom prst="ellipse">
              <a:avLst/>
            </a:pr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 Cursive Unlooped" panose="02000000000000000000" pitchFamily="2" charset="0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17" name="Google Shape;217;p9" descr="Logo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9589" y="2520945"/>
              <a:ext cx="2677428" cy="26774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844</Words>
  <Application>Microsoft Office PowerPoint</Application>
  <PresentationFormat>Widescreen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Noto Sans Symbols</vt:lpstr>
      <vt:lpstr>Trebuchet MS</vt:lpstr>
      <vt:lpstr>Twinkl Cursive Unlooped</vt:lpstr>
      <vt:lpstr>Facet</vt:lpstr>
      <vt:lpstr>Welcome to Sycamore class</vt:lpstr>
      <vt:lpstr>Agenda…</vt:lpstr>
      <vt:lpstr>Meet the team…</vt:lpstr>
      <vt:lpstr>School uniform expectations, a reminder…</vt:lpstr>
      <vt:lpstr>PE days…</vt:lpstr>
      <vt:lpstr>Breaktime</vt:lpstr>
      <vt:lpstr>Termly curriculum overviews…</vt:lpstr>
      <vt:lpstr>Home learning activities and expectations…</vt:lpstr>
      <vt:lpstr>The morning and home time routine…</vt:lpstr>
      <vt:lpstr>Our timetable</vt:lpstr>
      <vt:lpstr>Roles and responsibilities …</vt:lpstr>
      <vt:lpstr>Trips and visits this year…</vt:lpstr>
      <vt:lpstr>Future events…</vt:lpstr>
      <vt:lpstr>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Sycamore class</dc:title>
  <dc:creator>Miss C. Spankie</dc:creator>
  <cp:lastModifiedBy>Mrs A. Machin</cp:lastModifiedBy>
  <cp:revision>7</cp:revision>
  <dcterms:created xsi:type="dcterms:W3CDTF">2024-09-11T20:37:44Z</dcterms:created>
  <dcterms:modified xsi:type="dcterms:W3CDTF">2025-09-18T20:07:12Z</dcterms:modified>
</cp:coreProperties>
</file>