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0" r:id="rId5"/>
    <p:sldId id="259" r:id="rId6"/>
    <p:sldId id="270" r:id="rId7"/>
    <p:sldId id="261" r:id="rId8"/>
    <p:sldId id="264" r:id="rId9"/>
    <p:sldId id="262" r:id="rId10"/>
    <p:sldId id="258" r:id="rId11"/>
    <p:sldId id="268" r:id="rId12"/>
    <p:sldId id="263" r:id="rId13"/>
    <p:sldId id="265" r:id="rId14"/>
    <p:sldId id="266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7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7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10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55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4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3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2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4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1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6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7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2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1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F0CED-5F06-4DA3-9D85-315B62C25473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119499-5013-44AD-901D-DB8BB10DA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7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idmore-end.co.uk/parents/school-unifor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idmore-end.co.uk/parents/school-uni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073" y="2404533"/>
            <a:ext cx="8645930" cy="2148215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Welcome to Cedar class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552747"/>
            <a:ext cx="7766936" cy="1183909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Meet the teacher September 2025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04" y="198783"/>
            <a:ext cx="3360301" cy="335942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6110848"/>
            <a:ext cx="12192000" cy="747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 smtClean="0">
                <a:solidFill>
                  <a:srgbClr val="C00000"/>
                </a:solidFill>
                <a:latin typeface="Twinkl Cursive Unlooped" panose="02000000000000000000" pitchFamily="2" charset="0"/>
              </a:rPr>
              <a:t>Respect    </a:t>
            </a:r>
            <a:r>
              <a:rPr lang="en-GB" sz="4000" dirty="0" smtClean="0">
                <a:solidFill>
                  <a:srgbClr val="0070C0"/>
                </a:solidFill>
                <a:latin typeface="Twinkl Cursive Unlooped" panose="02000000000000000000" pitchFamily="2" charset="0"/>
              </a:rPr>
              <a:t>Independence</a:t>
            </a:r>
            <a:r>
              <a:rPr lang="en-GB" sz="4000" dirty="0" smtClean="0">
                <a:solidFill>
                  <a:srgbClr val="C00000"/>
                </a:solidFill>
                <a:latin typeface="Twinkl Cursive Unlooped" panose="02000000000000000000" pitchFamily="2" charset="0"/>
              </a:rPr>
              <a:t> 	  Community    </a:t>
            </a:r>
            <a:r>
              <a:rPr lang="en-GB" sz="4000" dirty="0" smtClean="0">
                <a:solidFill>
                  <a:srgbClr val="0070C0"/>
                </a:solidFill>
                <a:latin typeface="Twinkl Cursive Unlooped" panose="02000000000000000000" pitchFamily="2" charset="0"/>
              </a:rPr>
              <a:t>Kindness</a:t>
            </a:r>
            <a:endParaRPr lang="en-GB" sz="4000" dirty="0">
              <a:solidFill>
                <a:srgbClr val="0070C0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79" y="73891"/>
            <a:ext cx="8596668" cy="1320800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Our timetable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99662" y="4931636"/>
            <a:ext cx="1818447" cy="1818447"/>
            <a:chOff x="7639589" y="2520945"/>
            <a:chExt cx="2677428" cy="2677428"/>
          </a:xfrm>
        </p:grpSpPr>
        <p:sp>
          <p:nvSpPr>
            <p:cNvPr id="5" name="Oval 4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879558"/>
            <a:ext cx="8773886" cy="57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46957" cy="1320800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Roles and responsibilities 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95685"/>
            <a:ext cx="8596668" cy="4862315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School council (2 elected by class after ‘speech’)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Eco council (2 elected </a:t>
            </a:r>
            <a:r>
              <a:rPr lang="en-GB" sz="24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by class after ‘speech</a:t>
            </a:r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’)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9" name="Oval 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58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Trips and visits this year…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792"/>
            <a:ext cx="8596668" cy="486231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winkl Cursive Unlooped" panose="02000000000000000000" pitchFamily="2" charset="0"/>
              </a:rPr>
              <a:t>Autumn term</a:t>
            </a:r>
          </a:p>
          <a:p>
            <a:pPr lvl="1"/>
            <a:r>
              <a:rPr lang="en-GB" sz="22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Walk around </a:t>
            </a:r>
            <a:r>
              <a:rPr lang="en-GB" sz="2200" dirty="0" err="1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Kidmore</a:t>
            </a:r>
            <a:r>
              <a:rPr lang="en-GB" sz="22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-End (Local Geography Topic)</a:t>
            </a:r>
          </a:p>
          <a:p>
            <a:pPr lvl="1"/>
            <a:endParaRPr lang="en-GB" sz="2000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  <a:p>
            <a:r>
              <a:rPr lang="en-GB" sz="26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Spring term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Trip to Milestones Museum (Toys Topic)</a:t>
            </a:r>
          </a:p>
          <a:p>
            <a:pPr lvl="1"/>
            <a:endParaRPr lang="en-GB" sz="2000" dirty="0" smtClean="0">
              <a:solidFill>
                <a:schemeClr val="tx1"/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Summer term</a:t>
            </a:r>
          </a:p>
          <a:p>
            <a:pPr lvl="1"/>
            <a:r>
              <a:rPr lang="en-GB" sz="22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Trip to Earth Trust (Plants Topic)</a:t>
            </a:r>
          </a:p>
          <a:p>
            <a:pPr lvl="1"/>
            <a:endParaRPr lang="en-GB" sz="2000" dirty="0">
              <a:solidFill>
                <a:srgbClr val="FF0000"/>
              </a:solidFill>
              <a:latin typeface="Twinkl Cursive Unlooped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9" name="Oval 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49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Future events…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792"/>
            <a:ext cx="8596668" cy="486231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winkl Cursive Unlooped" panose="02000000000000000000" pitchFamily="2" charset="0"/>
              </a:rPr>
              <a:t>Parents evening – Week commencing 20</a:t>
            </a:r>
            <a:r>
              <a:rPr lang="en-GB" sz="2400" baseline="30000" dirty="0" smtClean="0">
                <a:latin typeface="Twinkl Cursive Unlooped" panose="02000000000000000000" pitchFamily="2" charset="0"/>
              </a:rPr>
              <a:t>th</a:t>
            </a:r>
            <a:r>
              <a:rPr lang="en-GB" sz="2400" dirty="0" smtClean="0">
                <a:latin typeface="Twinkl Cursive Unlooped" panose="02000000000000000000" pitchFamily="2" charset="0"/>
              </a:rPr>
              <a:t> October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KESA events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Christmas events </a:t>
            </a:r>
            <a:r>
              <a:rPr lang="en-GB" sz="2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– Nativity!</a:t>
            </a:r>
            <a:endParaRPr lang="en-GB" sz="2400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Further details and dates will be emailed and included in the weekly school newsletter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Phonics Screening Check – w/c 8</a:t>
            </a:r>
            <a:r>
              <a:rPr lang="en-GB" sz="2400" baseline="30000" dirty="0" smtClean="0">
                <a:latin typeface="Twinkl Cursive Unlooped" panose="02000000000000000000" pitchFamily="2" charset="0"/>
              </a:rPr>
              <a:t>th</a:t>
            </a:r>
            <a:r>
              <a:rPr lang="en-GB" sz="2400" dirty="0" smtClean="0">
                <a:latin typeface="Twinkl Cursive Unlooped" panose="02000000000000000000" pitchFamily="2" charset="0"/>
              </a:rPr>
              <a:t> June 2026</a:t>
            </a:r>
          </a:p>
          <a:p>
            <a:endParaRPr lang="en-GB" sz="2400" dirty="0">
              <a:latin typeface="Twinkl Cursive Unlooped" panose="02000000000000000000" pitchFamily="2" charset="0"/>
            </a:endParaRPr>
          </a:p>
          <a:p>
            <a:r>
              <a:rPr lang="en-GB" sz="2400" b="1" dirty="0" smtClean="0">
                <a:latin typeface="Twinkl Cursive Unlooped" panose="02000000000000000000" pitchFamily="2" charset="0"/>
              </a:rPr>
              <a:t>Please arrange a meeting or phone call with me if you have any concerns or questions </a:t>
            </a:r>
            <a:endParaRPr lang="en-GB" sz="2000" b="1" dirty="0">
              <a:latin typeface="Twinkl Cursive Unlooped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9" name="Oval 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47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Questions…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9" name="Oval 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4" name="Picture 4" descr="bigstock-Question-Mark-114454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4" r="25801"/>
          <a:stretch/>
        </p:blipFill>
        <p:spPr bwMode="auto">
          <a:xfrm>
            <a:off x="3879273" y="1582666"/>
            <a:ext cx="3103418" cy="472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Agenda…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95055"/>
            <a:ext cx="8596668" cy="4203326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>
                <a:latin typeface="Twinkl Cursive Unlooped" panose="02000000000000000000" pitchFamily="2" charset="0"/>
              </a:rPr>
              <a:t>Meet the team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School uniform and PE</a:t>
            </a:r>
          </a:p>
          <a:p>
            <a:r>
              <a:rPr lang="en-GB" sz="2400" dirty="0" err="1" smtClean="0">
                <a:latin typeface="Twinkl Cursive Unlooped" panose="02000000000000000000" pitchFamily="2" charset="0"/>
              </a:rPr>
              <a:t>Breaktime</a:t>
            </a:r>
            <a:endParaRPr lang="en-GB" sz="2400" dirty="0" smtClean="0">
              <a:latin typeface="Twinkl Cursive Unlooped" panose="02000000000000000000" pitchFamily="2" charset="0"/>
            </a:endParaRP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Termly curriculum overviews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Home learning activities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Morning </a:t>
            </a:r>
            <a:r>
              <a:rPr lang="en-GB" sz="2400" dirty="0">
                <a:latin typeface="Twinkl Cursive Unlooped" panose="02000000000000000000" pitchFamily="2" charset="0"/>
              </a:rPr>
              <a:t>and afternoon routines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Timetable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Roles and responsibilities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Trips and visits and future events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Questions</a:t>
            </a:r>
          </a:p>
          <a:p>
            <a:endParaRPr lang="en-GB" dirty="0" smtClean="0">
              <a:latin typeface="Twinkl Cursive Unlooped" panose="02000000000000000000" pitchFamily="2" charset="0"/>
            </a:endParaRPr>
          </a:p>
          <a:p>
            <a:endParaRPr lang="en-GB" dirty="0">
              <a:latin typeface="Twinkl Cursive Unlooped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5" name="Oval 4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26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43" y="111799"/>
            <a:ext cx="8596668" cy="1320800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Meet the team…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80073" y="5394036"/>
            <a:ext cx="1440872" cy="1348950"/>
            <a:chOff x="7639589" y="2520945"/>
            <a:chExt cx="2677428" cy="2677428"/>
          </a:xfrm>
        </p:grpSpPr>
        <p:sp>
          <p:nvSpPr>
            <p:cNvPr id="4" name="Oval 3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284514" y="1215238"/>
            <a:ext cx="3592539" cy="4801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Mrs Smith </a:t>
            </a:r>
          </a:p>
          <a:p>
            <a:endParaRPr lang="en-GB" b="1" dirty="0" smtClean="0">
              <a:latin typeface="Twinkl Cursive Unlooped" panose="02000000000000000000" pitchFamily="2" charset="0"/>
            </a:endParaRPr>
          </a:p>
          <a:p>
            <a:r>
              <a:rPr lang="en-GB" dirty="0">
                <a:latin typeface="Twinkl Cursive Unlooped" panose="02000000000000000000" pitchFamily="2" charset="0"/>
              </a:rPr>
              <a:t>I </a:t>
            </a:r>
            <a:r>
              <a:rPr lang="en-GB" dirty="0" smtClean="0">
                <a:latin typeface="Twinkl Cursive Unlooped" panose="02000000000000000000" pitchFamily="2" charset="0"/>
              </a:rPr>
              <a:t>love teaching in Year 1! The children make such amazing progress. It is a privilege to be a part of their young lives. 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Six years ago I retrained as a teacher and I have spent most of my teaching time in Year 1. Before that I had a career </a:t>
            </a:r>
            <a:r>
              <a:rPr lang="en-GB" dirty="0">
                <a:latin typeface="Twinkl Cursive Unlooped" panose="02000000000000000000" pitchFamily="2" charset="0"/>
              </a:rPr>
              <a:t>in </a:t>
            </a:r>
            <a:r>
              <a:rPr lang="en-GB" dirty="0" smtClean="0">
                <a:latin typeface="Twinkl Cursive Unlooped" panose="02000000000000000000" pitchFamily="2" charset="0"/>
              </a:rPr>
              <a:t>Marketing </a:t>
            </a:r>
            <a:r>
              <a:rPr lang="en-GB" dirty="0">
                <a:latin typeface="Twinkl Cursive Unlooped" panose="02000000000000000000" pitchFamily="2" charset="0"/>
              </a:rPr>
              <a:t>and Market Research. I am married with three children aged </a:t>
            </a:r>
            <a:r>
              <a:rPr lang="en-GB" dirty="0" smtClean="0">
                <a:latin typeface="Twinkl Cursive Unlooped" panose="02000000000000000000" pitchFamily="2" charset="0"/>
              </a:rPr>
              <a:t>21, 19 </a:t>
            </a:r>
            <a:r>
              <a:rPr lang="en-GB" dirty="0">
                <a:latin typeface="Twinkl Cursive Unlooped" panose="02000000000000000000" pitchFamily="2" charset="0"/>
              </a:rPr>
              <a:t>and </a:t>
            </a:r>
            <a:r>
              <a:rPr lang="en-GB" dirty="0" smtClean="0">
                <a:latin typeface="Twinkl Cursive Unlooped" panose="02000000000000000000" pitchFamily="2" charset="0"/>
              </a:rPr>
              <a:t>16. </a:t>
            </a:r>
            <a:r>
              <a:rPr lang="en-GB" dirty="0">
                <a:latin typeface="Twinkl Cursive Unlooped" panose="02000000000000000000" pitchFamily="2" charset="0"/>
              </a:rPr>
              <a:t>I love to travel and enjoy keeping fit, especially walking our cockapoo called Oscar!</a:t>
            </a:r>
          </a:p>
          <a:p>
            <a:endParaRPr lang="en-GB" b="1" dirty="0" smtClean="0">
              <a:latin typeface="Twinkl Cursive Unloop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2972" y="1211776"/>
            <a:ext cx="3351996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Miss Williams</a:t>
            </a:r>
          </a:p>
          <a:p>
            <a:endParaRPr lang="en-GB" dirty="0" smtClean="0">
              <a:latin typeface="Twinkl Cursive Unlooped" panose="02000000000000000000" pitchFamily="2" charset="0"/>
            </a:endParaRPr>
          </a:p>
          <a:p>
            <a:r>
              <a:rPr lang="en-GB" dirty="0" smtClean="0">
                <a:latin typeface="Twinkl Cursive Unlooped" panose="02000000000000000000" pitchFamily="2" charset="0"/>
              </a:rPr>
              <a:t>I have been at Kidmore-End as a TA since February. I am also a swimming teacher and coach. I love working with children and watching them grow. I have two daughters at this school, Sophie in Year 5 and Hailie in Year 2. My youngest, Maddison, will hopefully join next year!</a:t>
            </a:r>
            <a:endParaRPr lang="en-GB" b="1" dirty="0">
              <a:latin typeface="Twinkl Cursive Unlooped" panose="02000000000000000000" pitchFamily="2" charset="0"/>
            </a:endParaRPr>
          </a:p>
          <a:p>
            <a:endParaRPr lang="en-GB" b="1" dirty="0" smtClean="0">
              <a:latin typeface="Twinkl Cursive Unlooped" panose="02000000000000000000" pitchFamily="2" charset="0"/>
            </a:endParaRPr>
          </a:p>
          <a:p>
            <a:endParaRPr lang="en-GB" b="1" dirty="0">
              <a:latin typeface="Twinkl Cursive Unlooped" panose="02000000000000000000" pitchFamily="2" charset="0"/>
            </a:endParaRPr>
          </a:p>
          <a:p>
            <a:endParaRPr lang="en-GB" b="1" dirty="0" smtClean="0">
              <a:latin typeface="Twinkl Cursive Unlooped" panose="02000000000000000000" pitchFamily="2" charset="0"/>
            </a:endParaRPr>
          </a:p>
          <a:p>
            <a:endParaRPr lang="en-GB" b="1" dirty="0">
              <a:latin typeface="Twinkl Cursive Unlooped" panose="02000000000000000000" pitchFamily="2" charset="0"/>
            </a:endParaRPr>
          </a:p>
          <a:p>
            <a:endParaRPr lang="en-GB" b="1" dirty="0" smtClean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School uniform expectations, a reminder…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8286"/>
            <a:ext cx="8596668" cy="5322771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It has been wonderful to see your children looking so smart!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Navy Skirt, Pinafore Dress or Smart Trousers </a:t>
            </a:r>
            <a:r>
              <a:rPr lang="en-GB" i="1" dirty="0">
                <a:latin typeface="Twinkl Cursive Unlooped" panose="02000000000000000000" pitchFamily="2" charset="0"/>
              </a:rPr>
              <a:t>or</a:t>
            </a:r>
            <a:r>
              <a:rPr lang="en-GB" dirty="0">
                <a:latin typeface="Twinkl Cursive Unlooped" panose="02000000000000000000" pitchFamily="2" charset="0"/>
              </a:rPr>
              <a:t> Red &amp; White Gingham Dress in Summer (optional)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Grey Shorts or Trousers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Red School Polo Shirt*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Navy School Sweatshirt or Cardigan *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Navy </a:t>
            </a:r>
            <a:r>
              <a:rPr lang="en-GB" dirty="0" smtClean="0">
                <a:latin typeface="Twinkl Cursive Unlooped" panose="02000000000000000000" pitchFamily="2" charset="0"/>
              </a:rPr>
              <a:t>or </a:t>
            </a:r>
            <a:r>
              <a:rPr lang="en-GB" dirty="0">
                <a:latin typeface="Twinkl Cursive Unlooped" panose="02000000000000000000" pitchFamily="2" charset="0"/>
              </a:rPr>
              <a:t>white knee-length </a:t>
            </a:r>
            <a:r>
              <a:rPr lang="en-GB" dirty="0" smtClean="0">
                <a:latin typeface="Twinkl Cursive Unlooped" panose="02000000000000000000" pitchFamily="2" charset="0"/>
              </a:rPr>
              <a:t>socks </a:t>
            </a:r>
            <a:r>
              <a:rPr lang="en-GB" dirty="0">
                <a:latin typeface="Twinkl Cursive Unlooped" panose="02000000000000000000" pitchFamily="2" charset="0"/>
              </a:rPr>
              <a:t>or navy tights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Grey socks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Black shoes, not </a:t>
            </a:r>
            <a:r>
              <a:rPr lang="en-GB" dirty="0" smtClean="0">
                <a:latin typeface="Twinkl Cursive Unlooped" panose="02000000000000000000" pitchFamily="2" charset="0"/>
              </a:rPr>
              <a:t>trainers or ankle boots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Details of the uniform can be found on our website: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  <a:hlinkClick r:id="rId2"/>
              </a:rPr>
              <a:t>https://www.kidmore-end.co.uk/parents/school-uniform</a:t>
            </a:r>
            <a:r>
              <a:rPr lang="en-GB" dirty="0">
                <a:latin typeface="Twinkl Cursive Unlooped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GB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Twinkl Cursive Unlooped" panose="02000000000000000000" pitchFamily="2" charset="0"/>
              </a:rPr>
              <a:t>PLEASE NAME EVERYTHING! A MARKER PEN IS FINE!</a:t>
            </a:r>
            <a:endParaRPr lang="en-GB" dirty="0">
              <a:latin typeface="Twinkl Cursive Unlooped" panose="02000000000000000000" pitchFamily="2" charset="0"/>
            </a:endParaRPr>
          </a:p>
          <a:p>
            <a:endParaRPr lang="en-GB" dirty="0" smtClean="0">
              <a:latin typeface="Twinkl Cursive Unlooped" panose="02000000000000000000" pitchFamily="2" charset="0"/>
            </a:endParaRPr>
          </a:p>
          <a:p>
            <a:endParaRPr lang="en-GB" dirty="0" smtClean="0">
              <a:solidFill>
                <a:srgbClr val="FF0000"/>
              </a:solidFill>
              <a:latin typeface="Twinkl Cursive Unloope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96" y="2375452"/>
            <a:ext cx="3262034" cy="438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03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PE days…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8286"/>
            <a:ext cx="8596668" cy="5322771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Your child needs to come to school wearing their PE uniform on their PE days.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Details of the uniform can be found on </a:t>
            </a:r>
            <a:r>
              <a:rPr lang="en-GB" dirty="0">
                <a:latin typeface="Twinkl Cursive Unlooped" panose="02000000000000000000" pitchFamily="2" charset="0"/>
              </a:rPr>
              <a:t>our </a:t>
            </a:r>
            <a:r>
              <a:rPr lang="en-GB" dirty="0" smtClean="0">
                <a:latin typeface="Twinkl Cursive Unlooped" panose="02000000000000000000" pitchFamily="2" charset="0"/>
              </a:rPr>
              <a:t>website:</a:t>
            </a:r>
          </a:p>
          <a:p>
            <a:pPr marL="0" indent="0">
              <a:buNone/>
            </a:pPr>
            <a:r>
              <a:rPr lang="en-GB" dirty="0" smtClean="0">
                <a:latin typeface="Twinkl Cursive Unlooped" panose="02000000000000000000" pitchFamily="2" charset="0"/>
                <a:hlinkClick r:id="rId2"/>
              </a:rPr>
              <a:t>https</a:t>
            </a:r>
            <a:r>
              <a:rPr lang="en-GB" dirty="0">
                <a:latin typeface="Twinkl Cursive Unlooped" panose="02000000000000000000" pitchFamily="2" charset="0"/>
                <a:hlinkClick r:id="rId2"/>
              </a:rPr>
              <a:t>://</a:t>
            </a:r>
            <a:r>
              <a:rPr lang="en-GB" dirty="0" smtClean="0">
                <a:latin typeface="Twinkl Cursive Unlooped" panose="02000000000000000000" pitchFamily="2" charset="0"/>
                <a:hlinkClick r:id="rId2"/>
              </a:rPr>
              <a:t>www.kidmore-end.co.uk/parents/school-uniform</a:t>
            </a:r>
            <a:r>
              <a:rPr lang="en-GB" dirty="0" smtClean="0">
                <a:latin typeface="Twinkl Cursive Unlooped" panose="02000000000000000000" pitchFamily="2" charset="0"/>
              </a:rPr>
              <a:t> 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The PE uniform is:</a:t>
            </a:r>
          </a:p>
          <a:p>
            <a:pPr lvl="1"/>
            <a:r>
              <a:rPr lang="en-GB" dirty="0">
                <a:latin typeface="Twinkl Cursive Unlooped" panose="02000000000000000000" pitchFamily="2" charset="0"/>
              </a:rPr>
              <a:t>Red School PE </a:t>
            </a:r>
            <a:r>
              <a:rPr lang="en-GB" dirty="0" smtClean="0">
                <a:latin typeface="Twinkl Cursive Unlooped" panose="02000000000000000000" pitchFamily="2" charset="0"/>
              </a:rPr>
              <a:t>T-Shirt</a:t>
            </a:r>
            <a:endParaRPr lang="en-GB" dirty="0">
              <a:latin typeface="Twinkl Cursive Unlooped" panose="02000000000000000000" pitchFamily="2" charset="0"/>
            </a:endParaRPr>
          </a:p>
          <a:p>
            <a:pPr lvl="1"/>
            <a:r>
              <a:rPr lang="en-GB" dirty="0">
                <a:latin typeface="Twinkl Cursive Unlooped" panose="02000000000000000000" pitchFamily="2" charset="0"/>
              </a:rPr>
              <a:t>Navy Shorts</a:t>
            </a:r>
          </a:p>
          <a:p>
            <a:pPr lvl="1"/>
            <a:r>
              <a:rPr lang="en-GB" dirty="0">
                <a:latin typeface="Twinkl Cursive Unlooped" panose="02000000000000000000" pitchFamily="2" charset="0"/>
              </a:rPr>
              <a:t>Navy Tracksuit bottoms </a:t>
            </a:r>
          </a:p>
          <a:p>
            <a:pPr lvl="1"/>
            <a:r>
              <a:rPr lang="en-GB" dirty="0">
                <a:latin typeface="Twinkl Cursive Unlooped" panose="02000000000000000000" pitchFamily="2" charset="0"/>
              </a:rPr>
              <a:t>Plain Navy PE Jumper or School sweatshirt </a:t>
            </a:r>
            <a:endParaRPr lang="en-GB" dirty="0">
              <a:solidFill>
                <a:srgbClr val="FF0000"/>
              </a:solidFill>
              <a:latin typeface="Twinkl Cursive Unlooped" panose="02000000000000000000" pitchFamily="2" charset="0"/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Trainers</a:t>
            </a:r>
            <a:endParaRPr lang="en-GB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We have PE on a: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latin typeface="Twinkl Cursive Unlooped" panose="02000000000000000000" pitchFamily="2" charset="0"/>
              </a:rPr>
              <a:t>Wednesday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latin typeface="Twinkl Cursive Unlooped" panose="02000000000000000000" pitchFamily="2" charset="0"/>
              </a:rPr>
              <a:t>Friday</a:t>
            </a:r>
            <a:endParaRPr lang="en-GB" b="1" dirty="0">
              <a:solidFill>
                <a:srgbClr val="FF0000"/>
              </a:solidFill>
              <a:latin typeface="Twinkl Cursive Unlooped" panose="02000000000000000000" pitchFamily="2" charset="0"/>
            </a:endParaRPr>
          </a:p>
          <a:p>
            <a:pPr lvl="1"/>
            <a:r>
              <a:rPr lang="en-GB" b="1" dirty="0" smtClean="0">
                <a:solidFill>
                  <a:srgbClr val="FF0000"/>
                </a:solidFill>
                <a:latin typeface="Twinkl Cursive Unlooped" panose="02000000000000000000" pitchFamily="2" charset="0"/>
              </a:rPr>
              <a:t>AWP -  Tuesday, Wednesday, Thursday &amp; Friday morning break  - children will need to change into non marking trainers.</a:t>
            </a:r>
            <a:r>
              <a:rPr lang="en-GB" dirty="0" smtClean="0">
                <a:solidFill>
                  <a:srgbClr val="FF0000"/>
                </a:solidFill>
                <a:latin typeface="Twinkl Cursive Unlooped" panose="02000000000000000000" pitchFamily="2" charset="0"/>
              </a:rPr>
              <a:t> </a:t>
            </a:r>
            <a:endParaRPr lang="en-GB" b="1" dirty="0" smtClean="0">
              <a:solidFill>
                <a:srgbClr val="FF0000"/>
              </a:solidFill>
              <a:latin typeface="Twinkl Cursive Unlooped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7" name="Oval 6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2" descr="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28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Twinkl Cursive Unlooped" panose="02000000000000000000" pitchFamily="2" charset="0"/>
              </a:rPr>
              <a:t>Breaktime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Twinkl Cursive Unlooped" panose="02000000000000000000" pitchFamily="2" charset="0"/>
              </a:rPr>
              <a:t>Reminder regarding snacks:</a:t>
            </a:r>
          </a:p>
          <a:p>
            <a:pPr marL="0" indent="0">
              <a:buNone/>
            </a:pPr>
            <a:endParaRPr lang="en-GB" sz="20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Twinkl Cursive Unlooped" panose="02000000000000000000" pitchFamily="2" charset="0"/>
              </a:rPr>
              <a:t>If your child needs a snack/energy boost at break time, please remember we are a healthy school.</a:t>
            </a:r>
          </a:p>
          <a:p>
            <a:pPr marL="0" indent="0">
              <a:buNone/>
            </a:pPr>
            <a:endParaRPr lang="en-GB" sz="20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Twinkl Cursive Unlooped" panose="02000000000000000000" pitchFamily="2" charset="0"/>
              </a:rPr>
              <a:t>Suggested snacks include: fruit, vegetables, cereal bars (no nuts), or fruit bars. No crisps please.</a:t>
            </a:r>
          </a:p>
          <a:p>
            <a:pPr marL="0" indent="0">
              <a:buNone/>
            </a:pPr>
            <a:endParaRPr lang="en-GB" sz="20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Twinkl Cursive Unlooped" panose="02000000000000000000" pitchFamily="2" charset="0"/>
              </a:rPr>
              <a:t>A fruit or vegetable snack is provided for Cedar Class.</a:t>
            </a:r>
            <a:endParaRPr lang="en-GB" sz="20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43" y="0"/>
            <a:ext cx="8596668" cy="1320800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Termly curriculum overviews…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37" y="1440519"/>
            <a:ext cx="6406957" cy="3880773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These will be emailed out termly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They give an overview of our learning for the term across </a:t>
            </a:r>
            <a:r>
              <a:rPr lang="en-GB" dirty="0">
                <a:latin typeface="Twinkl Cursive Unlooped" panose="02000000000000000000" pitchFamily="2" charset="0"/>
              </a:rPr>
              <a:t> </a:t>
            </a:r>
            <a:r>
              <a:rPr lang="en-GB" dirty="0" smtClean="0">
                <a:latin typeface="Twinkl Cursive Unlooped" panose="02000000000000000000" pitchFamily="2" charset="0"/>
              </a:rPr>
              <a:t>                             all areas of the curriculum</a:t>
            </a: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endParaRPr lang="en-GB" dirty="0" smtClean="0">
              <a:latin typeface="Twinkl Cursive Unlooped" panose="02000000000000000000" pitchFamily="2" charset="0"/>
            </a:endParaRPr>
          </a:p>
          <a:p>
            <a:pPr lvl="1"/>
            <a:r>
              <a:rPr lang="en-GB" dirty="0" smtClean="0">
                <a:latin typeface="Twinkl Cursive Unlooped" panose="02000000000000000000" pitchFamily="2" charset="0"/>
              </a:rPr>
              <a:t>Wednesday – Book Club</a:t>
            </a:r>
          </a:p>
          <a:p>
            <a:pPr lvl="1"/>
            <a:r>
              <a:rPr lang="en-GB" dirty="0" smtClean="0">
                <a:latin typeface="Twinkl Cursive Unlooped" panose="02000000000000000000" pitchFamily="2" charset="0"/>
              </a:rPr>
              <a:t>Thursday – Library Slot</a:t>
            </a:r>
          </a:p>
          <a:p>
            <a:pPr lvl="1"/>
            <a:r>
              <a:rPr lang="en-GB" dirty="0" smtClean="0">
                <a:latin typeface="Twinkl Cursive Unlooped" panose="02000000000000000000" pitchFamily="2" charset="0"/>
              </a:rPr>
              <a:t>Friday – Books changed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6" name="Oval 5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371" y="0"/>
            <a:ext cx="4912283" cy="67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46957" cy="1320800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Home learning activities and expectations…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792"/>
            <a:ext cx="8972064" cy="486231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winkl Cursive Unlooped" panose="02000000000000000000" pitchFamily="2" charset="0"/>
              </a:rPr>
              <a:t>Daily reading and reading records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Spelling practise</a:t>
            </a:r>
            <a:endParaRPr lang="en-GB" dirty="0" smtClean="0">
              <a:latin typeface="Twinkl Cursive Unlooped" panose="02000000000000000000" pitchFamily="2" charset="0"/>
            </a:endParaRPr>
          </a:p>
          <a:p>
            <a:r>
              <a:rPr lang="en-GB" sz="2400" dirty="0" err="1" smtClean="0">
                <a:latin typeface="Twinkl Cursive Unlooped" panose="02000000000000000000" pitchFamily="2" charset="0"/>
              </a:rPr>
              <a:t>Numbots</a:t>
            </a:r>
            <a:endParaRPr lang="en-GB" sz="2400" dirty="0" smtClean="0">
              <a:solidFill>
                <a:srgbClr val="FF0000"/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Termly projects – Family Tree – w/c 6</a:t>
            </a:r>
            <a:r>
              <a:rPr lang="en-GB" sz="2400" baseline="30000" dirty="0" smtClean="0">
                <a:latin typeface="Twinkl Cursive Unlooped" panose="02000000000000000000" pitchFamily="2" charset="0"/>
              </a:rPr>
              <a:t>th</a:t>
            </a:r>
            <a:r>
              <a:rPr lang="en-GB" sz="2400" dirty="0" smtClean="0">
                <a:latin typeface="Twinkl Cursive Unlooped" panose="02000000000000000000" pitchFamily="2" charset="0"/>
              </a:rPr>
              <a:t> October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9" name="Oval 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NumBots | Welcome to the NumBlog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31" y="4196886"/>
            <a:ext cx="2998652" cy="15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180" y="3535599"/>
            <a:ext cx="5153744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The morning and home time routine…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792"/>
            <a:ext cx="8596668" cy="486231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winkl Cursive Unlooped" panose="02000000000000000000" pitchFamily="2" charset="0"/>
              </a:rPr>
              <a:t>Morning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Gates open at 8.30am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Bell is rung at 8.35am. Children can start to enter school from this time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Children come into class and start a fine motor activity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Registration is at 8.45am – arriving after this time will result in your child being marked as late in the register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If arriving after 8.45am, please enter through the front entrance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Afternoon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Gates open at 3.10pm</a:t>
            </a:r>
          </a:p>
          <a:p>
            <a:pPr lvl="1"/>
            <a:r>
              <a:rPr lang="en-GB" sz="2000" dirty="0" smtClean="0">
                <a:latin typeface="Twinkl Cursive Unlooped" panose="02000000000000000000" pitchFamily="2" charset="0"/>
              </a:rPr>
              <a:t>Children are dismissed at 3.15pm</a:t>
            </a:r>
            <a:endParaRPr lang="en-GB" sz="2000" dirty="0">
              <a:latin typeface="Twinkl Cursive Unlooped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9" name="Oval 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50">
                          <a14:foregroundMark x1="13625" y1="19500" x2="13625" y2="19500"/>
                          <a14:foregroundMark x1="32750" y1="29875" x2="32750" y2="2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89" y="2520945"/>
              <a:ext cx="2677428" cy="267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1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1399</TotalTime>
  <Words>705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Twinkl Cursive Unlooped</vt:lpstr>
      <vt:lpstr>Wingdings 3</vt:lpstr>
      <vt:lpstr>Facet</vt:lpstr>
      <vt:lpstr>Welcome to Cedar class</vt:lpstr>
      <vt:lpstr>Agenda…</vt:lpstr>
      <vt:lpstr>Meet the team…</vt:lpstr>
      <vt:lpstr>School uniform expectations, a reminder…</vt:lpstr>
      <vt:lpstr>PE days…</vt:lpstr>
      <vt:lpstr>Breaktime</vt:lpstr>
      <vt:lpstr>Termly curriculum overviews…</vt:lpstr>
      <vt:lpstr>Home learning activities and expectations…</vt:lpstr>
      <vt:lpstr>The morning and home time routine…</vt:lpstr>
      <vt:lpstr>Our timetable</vt:lpstr>
      <vt:lpstr>Roles and responsibilities …</vt:lpstr>
      <vt:lpstr>Trips and visits this year…</vt:lpstr>
      <vt:lpstr>Future events…</vt:lpstr>
      <vt:lpstr>Questions…</vt:lpstr>
    </vt:vector>
  </TitlesOfParts>
  <Company>Kidmore End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Cedar class</dc:title>
  <dc:creator>Miss C. Spankie</dc:creator>
  <cp:lastModifiedBy>Mrs A. Machin</cp:lastModifiedBy>
  <cp:revision>49</cp:revision>
  <cp:lastPrinted>2025-09-09T14:54:08Z</cp:lastPrinted>
  <dcterms:created xsi:type="dcterms:W3CDTF">2024-09-11T20:37:44Z</dcterms:created>
  <dcterms:modified xsi:type="dcterms:W3CDTF">2025-09-18T20:15:44Z</dcterms:modified>
</cp:coreProperties>
</file>